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3.xml" ContentType="application/vnd.openxmlformats-officedocument.presentationml.tags+xml"/>
  <Override PartName="/ppt/notesSlides/notesSlide5.xml" ContentType="application/vnd.openxmlformats-officedocument.presentationml.notesSlide+xml"/>
  <Override PartName="/ppt/tags/tag4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ags/tag5.xml" ContentType="application/vnd.openxmlformats-officedocument.presentationml.tag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tags/tag6.xml" ContentType="application/vnd.openxmlformats-officedocument.presentationml.tag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tags/tag7.xml" ContentType="application/vnd.openxmlformats-officedocument.presentationml.tags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tags/tag8.xml" ContentType="application/vnd.openxmlformats-officedocument.presentationml.tags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tags/tag9.xml" ContentType="application/vnd.openxmlformats-officedocument.presentationml.tags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tags/tag10.xml" ContentType="application/vnd.openxmlformats-officedocument.presentationml.tags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1"/>
  </p:notesMasterIdLst>
  <p:sldIdLst>
    <p:sldId id="315" r:id="rId2"/>
    <p:sldId id="316" r:id="rId3"/>
    <p:sldId id="258" r:id="rId4"/>
    <p:sldId id="292" r:id="rId5"/>
    <p:sldId id="264" r:id="rId6"/>
    <p:sldId id="318" r:id="rId7"/>
    <p:sldId id="324" r:id="rId8"/>
    <p:sldId id="332" r:id="rId9"/>
    <p:sldId id="319" r:id="rId10"/>
    <p:sldId id="325" r:id="rId11"/>
    <p:sldId id="334" r:id="rId12"/>
    <p:sldId id="346" r:id="rId13"/>
    <p:sldId id="320" r:id="rId14"/>
    <p:sldId id="326" r:id="rId15"/>
    <p:sldId id="336" r:id="rId16"/>
    <p:sldId id="337" r:id="rId17"/>
    <p:sldId id="321" r:id="rId18"/>
    <p:sldId id="327" r:id="rId19"/>
    <p:sldId id="338" r:id="rId20"/>
    <p:sldId id="322" r:id="rId21"/>
    <p:sldId id="328" r:id="rId22"/>
    <p:sldId id="340" r:id="rId23"/>
    <p:sldId id="341" r:id="rId24"/>
    <p:sldId id="323" r:id="rId25"/>
    <p:sldId id="329" r:id="rId26"/>
    <p:sldId id="342" r:id="rId27"/>
    <p:sldId id="343" r:id="rId28"/>
    <p:sldId id="330" r:id="rId29"/>
    <p:sldId id="331" r:id="rId30"/>
    <p:sldId id="344" r:id="rId31"/>
    <p:sldId id="345" r:id="rId32"/>
    <p:sldId id="354" r:id="rId33"/>
    <p:sldId id="347" r:id="rId34"/>
    <p:sldId id="348" r:id="rId35"/>
    <p:sldId id="349" r:id="rId36"/>
    <p:sldId id="350" r:id="rId37"/>
    <p:sldId id="351" r:id="rId38"/>
    <p:sldId id="352" r:id="rId39"/>
    <p:sldId id="353" r:id="rId40"/>
  </p:sldIdLst>
  <p:sldSz cx="9144000" cy="5143500" type="screen16x9"/>
  <p:notesSz cx="6858000" cy="9144000"/>
  <p:embeddedFontLst>
    <p:embeddedFont>
      <p:font typeface="方正兰亭细黑_GBK" panose="02010600030101010101" charset="-122"/>
      <p:regular r:id="rId42"/>
    </p:embeddedFont>
    <p:embeddedFont>
      <p:font typeface="Calibri" panose="020F0502020204030204" pitchFamily="34" charset="0"/>
      <p:regular r:id="rId43"/>
      <p:bold r:id="rId44"/>
      <p:italic r:id="rId45"/>
      <p:boldItalic r:id="rId46"/>
    </p:embeddedFont>
    <p:embeddedFont>
      <p:font typeface="Watford DB"/>
      <p:regular r:id="rId47"/>
    </p:embeddedFont>
    <p:embeddedFont>
      <p:font typeface="华文楷体" panose="02010600040101010101" pitchFamily="2" charset="-122"/>
      <p:regular r:id="rId48"/>
    </p:embeddedFont>
    <p:embeddedFont>
      <p:font typeface="华文行楷" panose="02010800040101010101" pitchFamily="2" charset="-122"/>
      <p:regular r:id="rId49"/>
    </p:embeddedFont>
    <p:embeddedFont>
      <p:font typeface="微软雅黑" panose="020B0503020204020204" pitchFamily="34" charset="-122"/>
      <p:regular r:id="rId50"/>
      <p:bold r:id="rId51"/>
    </p:embeddedFont>
    <p:embeddedFont>
      <p:font typeface="方正综艺简体" panose="02010600030101010101" charset="-122"/>
      <p:regular r:id="rId52"/>
    </p:embeddedFont>
    <p:embeddedFont>
      <p:font typeface="方正兰亭细黑_GBK_M" panose="02010600030101010101" charset="2"/>
      <p:regular r:id="rId53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63A5A"/>
    <a:srgbClr val="EA0000"/>
    <a:srgbClr val="76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60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-192" y="-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765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1.fntdata"/><Relationship Id="rId47" Type="http://schemas.openxmlformats.org/officeDocument/2006/relationships/font" Target="fonts/font6.fntdata"/><Relationship Id="rId50" Type="http://schemas.openxmlformats.org/officeDocument/2006/relationships/font" Target="fonts/font9.fntdata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4.fntdata"/><Relationship Id="rId53" Type="http://schemas.openxmlformats.org/officeDocument/2006/relationships/font" Target="fonts/font12.fntdata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2.fntdata"/><Relationship Id="rId48" Type="http://schemas.openxmlformats.org/officeDocument/2006/relationships/font" Target="fonts/font7.fntdata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font" Target="fonts/font10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5.fntdata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8.fntdata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3.fntdata"/><Relationship Id="rId52" Type="http://schemas.openxmlformats.org/officeDocument/2006/relationships/font" Target="fonts/font11.fntdata"/></Relationships>
</file>

<file path=ppt/media/image1.jpe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jpeg>
</file>

<file path=ppt/media/image19.jpe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JPG>
</file>

<file path=ppt/media/image34.JPG>
</file>

<file path=ppt/media/image35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ea typeface="微软雅黑" panose="020B0503020204020204" pitchFamily="34" charset="-122"/>
              </a:defRPr>
            </a:lvl1pPr>
          </a:lstStyle>
          <a:p>
            <a:fld id="{9936A364-F56D-418B-92EA-B8A9C286C719}" type="datetimeFigureOut">
              <a:rPr lang="zh-CN" altLang="en-US" smtClean="0"/>
              <a:t>2017/8/8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ea typeface="微软雅黑" panose="020B0503020204020204" pitchFamily="34" charset="-122"/>
              </a:defRPr>
            </a:lvl1pPr>
          </a:lstStyle>
          <a:p>
            <a:fld id="{621F41D1-EB0D-4857-8E93-8C1C831E6153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061798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18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19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20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21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22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23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24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25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26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27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28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29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30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31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32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33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34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35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36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37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38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39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  <a:t>2017/8/8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  <a:t>2017/8/8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  <a:t>2017/8/8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  <a:t>2017/8/8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  <a:t>2017/8/8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  <a:t>2017/8/8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  <a:t>2017/8/8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  <a:t>2017/8/8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  <a:t>2017/8/8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  <a:t>2017/8/8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  <a:t>2017/8/8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a typeface="微软雅黑" panose="020B0503020204020204" pitchFamily="34" charset="-122"/>
              </a:defRPr>
            </a:lvl1pPr>
          </a:lstStyle>
          <a:p>
            <a:fld id="{824AF190-E6C3-4F71-9AD4-820770AEF1A8}" type="datetimeFigureOut">
              <a:rPr lang="zh-CN" altLang="en-US" smtClean="0"/>
              <a:t>2017/8/8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a typeface="微软雅黑" panose="020B0503020204020204" pitchFamily="34" charset="-122"/>
              </a:defRPr>
            </a:lvl1pPr>
          </a:lstStyle>
          <a:p>
            <a:fld id="{B5B5BF9F-75C6-42BD-8363-2F606FE0B601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微软雅黑" panose="020B0503020204020204" pitchFamily="34" charset="-122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G"/><Relationship Id="rId4" Type="http://schemas.openxmlformats.org/officeDocument/2006/relationships/image" Target="../media/image15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JPG"/><Relationship Id="rId5" Type="http://schemas.openxmlformats.org/officeDocument/2006/relationships/image" Target="../media/image34.JPG"/><Relationship Id="rId4" Type="http://schemas.openxmlformats.org/officeDocument/2006/relationships/image" Target="../media/image33.JP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F:\0PPT素材\背景及图片\白麻子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组合 4"/>
          <p:cNvGrpSpPr/>
          <p:nvPr/>
        </p:nvGrpSpPr>
        <p:grpSpPr>
          <a:xfrm>
            <a:off x="2621323" y="216613"/>
            <a:ext cx="3741377" cy="3741377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6" name="同心圆 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7" name="椭圆 6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8" name="椭圆 7"/>
          <p:cNvSpPr/>
          <p:nvPr/>
        </p:nvSpPr>
        <p:spPr>
          <a:xfrm rot="10498052">
            <a:off x="1620315" y="3970953"/>
            <a:ext cx="563789" cy="563789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9" name="椭圆 8"/>
          <p:cNvSpPr/>
          <p:nvPr/>
        </p:nvSpPr>
        <p:spPr>
          <a:xfrm rot="10498052">
            <a:off x="2373672" y="4627445"/>
            <a:ext cx="228599" cy="228599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2"/>
            </a:solidFill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2189283" y="3406942"/>
            <a:ext cx="845906" cy="845906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1" name="同心圆 10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1045846" y="3501799"/>
            <a:ext cx="310515" cy="310515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4" name="同心圆 1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2898806" y="4332147"/>
            <a:ext cx="310515" cy="310515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7" name="同心圆 16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19" name="椭圆 18"/>
          <p:cNvSpPr/>
          <p:nvPr/>
        </p:nvSpPr>
        <p:spPr>
          <a:xfrm rot="10498052">
            <a:off x="1885935" y="3263614"/>
            <a:ext cx="228599" cy="228599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2"/>
            </a:solidFill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1223937" y="4521063"/>
            <a:ext cx="441364" cy="441364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1" name="同心圆 20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2" name="椭圆 21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23" name="椭圆 22"/>
          <p:cNvSpPr/>
          <p:nvPr/>
        </p:nvSpPr>
        <p:spPr>
          <a:xfrm rot="10498052">
            <a:off x="864969" y="4139410"/>
            <a:ext cx="303658" cy="303658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2"/>
            </a:solidFill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3438065" y="4115253"/>
            <a:ext cx="310515" cy="310515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5" name="同心圆 2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6" name="椭圆 25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27" name="椭圆 26"/>
          <p:cNvSpPr/>
          <p:nvPr/>
        </p:nvSpPr>
        <p:spPr>
          <a:xfrm rot="10498052">
            <a:off x="3629030" y="4713305"/>
            <a:ext cx="192350" cy="192350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2"/>
            </a:solidFill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8" name="椭圆 27"/>
          <p:cNvSpPr/>
          <p:nvPr/>
        </p:nvSpPr>
        <p:spPr>
          <a:xfrm rot="10498052">
            <a:off x="419086" y="4786416"/>
            <a:ext cx="228599" cy="228599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2"/>
            </a:solidFill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793469" y="2126728"/>
            <a:ext cx="33970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 smtClean="0">
                <a:solidFill>
                  <a:srgbClr val="002060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华文行楷" pitchFamily="2" charset="-122"/>
                <a:ea typeface="华文行楷" pitchFamily="2" charset="-122"/>
              </a:rPr>
              <a:t>餐饮后台管理</a:t>
            </a:r>
            <a:r>
              <a:rPr lang="en-US" altLang="zh-CN" sz="3200" dirty="0" smtClean="0">
                <a:solidFill>
                  <a:srgbClr val="002060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方正综艺简体" panose="03000509000000000000" pitchFamily="65" charset="-122"/>
                <a:ea typeface="方正综艺简体" panose="03000509000000000000" pitchFamily="65" charset="-122"/>
              </a:rPr>
              <a:t>PPT</a:t>
            </a:r>
            <a:endParaRPr lang="zh-CN" altLang="en-US" sz="3200" dirty="0">
              <a:solidFill>
                <a:srgbClr val="002060"/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方正综艺简体" panose="03000509000000000000" pitchFamily="65" charset="-122"/>
              <a:ea typeface="方正综艺简体" panose="03000509000000000000" pitchFamily="65" charset="-122"/>
            </a:endParaRPr>
          </a:p>
        </p:txBody>
      </p:sp>
      <p:cxnSp>
        <p:nvCxnSpPr>
          <p:cNvPr id="53" name="直接连接符 52"/>
          <p:cNvCxnSpPr/>
          <p:nvPr/>
        </p:nvCxnSpPr>
        <p:spPr>
          <a:xfrm>
            <a:off x="2984531" y="2126728"/>
            <a:ext cx="3042416" cy="0"/>
          </a:xfrm>
          <a:prstGeom prst="line">
            <a:avLst/>
          </a:prstGeom>
          <a:ln w="28575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3206490" y="996974"/>
            <a:ext cx="2438400" cy="13106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0" dirty="0" smtClean="0">
                <a:solidFill>
                  <a:srgbClr val="002060"/>
                </a:solidFill>
                <a:latin typeface="方正大黑简体" panose="02010601030101010101" pitchFamily="2" charset="-122"/>
                <a:ea typeface="方正大黑简体" panose="02010601030101010101" pitchFamily="2" charset="-122"/>
              </a:rPr>
              <a:t>2017</a:t>
            </a:r>
            <a:endParaRPr lang="zh-CN" altLang="en-US" sz="8000" dirty="0">
              <a:solidFill>
                <a:srgbClr val="002060"/>
              </a:solidFill>
              <a:latin typeface="方正大黑简体" panose="02010601030101010101" pitchFamily="2" charset="-122"/>
              <a:ea typeface="方正大黑简体" panose="02010601030101010101" pitchFamily="2" charset="-122"/>
            </a:endParaRPr>
          </a:p>
        </p:txBody>
      </p:sp>
      <p:sp>
        <p:nvSpPr>
          <p:cNvPr id="59" name="椭圆 58"/>
          <p:cNvSpPr/>
          <p:nvPr/>
        </p:nvSpPr>
        <p:spPr>
          <a:xfrm rot="10498052">
            <a:off x="6535215" y="4000987"/>
            <a:ext cx="563789" cy="563789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0" name="椭圆 59"/>
          <p:cNvSpPr/>
          <p:nvPr/>
        </p:nvSpPr>
        <p:spPr>
          <a:xfrm rot="10498052">
            <a:off x="7288572" y="4657479"/>
            <a:ext cx="228599" cy="228599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2"/>
            </a:solidFill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grpSp>
        <p:nvGrpSpPr>
          <p:cNvPr id="61" name="组合 60"/>
          <p:cNvGrpSpPr/>
          <p:nvPr/>
        </p:nvGrpSpPr>
        <p:grpSpPr>
          <a:xfrm>
            <a:off x="7104183" y="3436976"/>
            <a:ext cx="845906" cy="845906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62" name="同心圆 61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63" name="椭圆 62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5960746" y="3531833"/>
            <a:ext cx="310515" cy="310515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65" name="同心圆 6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66" name="椭圆 65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13706" y="4362181"/>
            <a:ext cx="310515" cy="310515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68" name="同心圆 6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69" name="椭圆 68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70" name="椭圆 69"/>
          <p:cNvSpPr/>
          <p:nvPr/>
        </p:nvSpPr>
        <p:spPr>
          <a:xfrm rot="10498052">
            <a:off x="6800835" y="3293648"/>
            <a:ext cx="228599" cy="228599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2"/>
            </a:solidFill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grpSp>
        <p:nvGrpSpPr>
          <p:cNvPr id="71" name="组合 70"/>
          <p:cNvGrpSpPr/>
          <p:nvPr/>
        </p:nvGrpSpPr>
        <p:grpSpPr>
          <a:xfrm>
            <a:off x="6138837" y="4551097"/>
            <a:ext cx="441364" cy="441364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72" name="同心圆 71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73" name="椭圆 72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74" name="椭圆 73"/>
          <p:cNvSpPr/>
          <p:nvPr/>
        </p:nvSpPr>
        <p:spPr>
          <a:xfrm rot="10498052">
            <a:off x="5779869" y="4169444"/>
            <a:ext cx="303658" cy="303658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2"/>
            </a:solidFill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grpSp>
        <p:nvGrpSpPr>
          <p:cNvPr id="75" name="组合 74"/>
          <p:cNvGrpSpPr/>
          <p:nvPr/>
        </p:nvGrpSpPr>
        <p:grpSpPr>
          <a:xfrm>
            <a:off x="8352965" y="4145287"/>
            <a:ext cx="310515" cy="310515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76" name="同心圆 7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77" name="椭圆 76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78" name="椭圆 77"/>
          <p:cNvSpPr/>
          <p:nvPr/>
        </p:nvSpPr>
        <p:spPr>
          <a:xfrm rot="10498052">
            <a:off x="8543930" y="4743339"/>
            <a:ext cx="192350" cy="192350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2"/>
            </a:solidFill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79" name="椭圆 78"/>
          <p:cNvSpPr/>
          <p:nvPr/>
        </p:nvSpPr>
        <p:spPr>
          <a:xfrm rot="10498052">
            <a:off x="5333986" y="4816450"/>
            <a:ext cx="228599" cy="228599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2"/>
            </a:solidFill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grpSp>
        <p:nvGrpSpPr>
          <p:cNvPr id="55" name="组合 54"/>
          <p:cNvGrpSpPr/>
          <p:nvPr/>
        </p:nvGrpSpPr>
        <p:grpSpPr>
          <a:xfrm>
            <a:off x="333162" y="289393"/>
            <a:ext cx="845906" cy="845906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6" name="同心圆 5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80" name="椭圆 79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</p:grpSp>
      <p:pic>
        <p:nvPicPr>
          <p:cNvPr id="54" name="图片 5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545" y="433449"/>
            <a:ext cx="634629" cy="5902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458 -0.82685 L 3.88889E-6 -1.85185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5729" y="4132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267 -0.5607 L -5.55556E-7 2.03892E-7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5642" y="2802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6511 -0.74143 L -3.61111E-6 4.43312E-6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264" y="37071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5712 -0.81186 L -0.01424 -0.02255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76" y="3945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2951 -0.81173 L 0 -2.46914E-6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1476" y="40586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5712 -0.81186 L -0.01424 -0.02255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76" y="3945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93194 -0.36577 L -2.77778E-7 5.68428E-7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597" y="1828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5712 -0.81186 L -0.01424 -0.02255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76" y="39450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93194 -0.36577 L -2.77778E-7 5.68428E-7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597" y="18289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7135 -0.78931 L 8.33333E-7 -4.71733E-6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76" y="3945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5712 -0.81186 L -0.01424 -0.02255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76" y="39450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458 -0.82685 L 3.88889E-6 -1.85185E-6 " pathEditMode="relative" rAng="0" ptsTypes="AA">
                                      <p:cBhvr>
                                        <p:cTn id="2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5729" y="41327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267 -0.5607 L -5.55556E-7 2.03892E-7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5642" y="28020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6511 -0.74143 L -3.61111E-6 4.43312E-6 " pathEditMode="relative" rAng="0" ptsTypes="AA">
                                      <p:cBhvr>
                                        <p:cTn id="32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264" y="37071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0121 -0.76899 L 4.72222E-6 -4.16924E-6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0069" y="38450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6511 -0.74143 L -3.61111E-6 4.43312E-6 " pathEditMode="relative" rAng="0" ptsTypes="AA">
                                      <p:cBhvr>
                                        <p:cTn id="36" dur="2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264" y="37071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5712 -0.81186 L -0.01424 -0.02255 " pathEditMode="relative" rAng="0" ptsTypes="AA">
                                      <p:cBhvr>
                                        <p:cTn id="3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76" y="3945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2951 -0.81173 L 0 -2.46914E-6 " pathEditMode="relative" rAng="0" ptsTypes="AA">
                                      <p:cBhvr>
                                        <p:cTn id="40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1476" y="40586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5712 -0.81186 L -0.01424 -0.02255 " pathEditMode="relative" rAng="0" ptsTypes="AA">
                                      <p:cBhvr>
                                        <p:cTn id="42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76" y="39450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93194 -0.36577 L -2.77778E-7 5.68428E-7 " pathEditMode="relative" rAng="0" ptsTypes="AA">
                                      <p:cBhvr>
                                        <p:cTn id="44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597" y="18289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7136 -0.7892 L 5E-6 2.46914E-6 " pathEditMode="relative" rAng="0" ptsTypes="AA">
                                      <p:cBhvr>
                                        <p:cTn id="46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76" y="39444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93194 -0.36577 L -2.77778E-7 5.68428E-7 " pathEditMode="relative" rAng="0" ptsTypes="AA">
                                      <p:cBhvr>
                                        <p:cTn id="48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597" y="18289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7135 -0.78931 L 8.33333E-7 -4.71733E-6 " pathEditMode="relative" rAng="0" ptsTypes="AA">
                                      <p:cBhvr>
                                        <p:cTn id="50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76" y="39450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5712 -0.81186 L -0.01424 -0.02255 " pathEditMode="relative" rAng="0" ptsTypes="AA">
                                      <p:cBhvr>
                                        <p:cTn id="52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76" y="39450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89027 -0.68768 L 3.61111E-6 2.94717E-6 " pathEditMode="relative" rAng="0" ptsTypes="AA">
                                      <p:cBhvr>
                                        <p:cTn id="54" dur="2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4514" y="3438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25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3000"/>
                            </p:stCondLst>
                            <p:childTnLst>
                              <p:par>
                                <p:cTn id="60" presetID="34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1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62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63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64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65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3800"/>
                            </p:stCondLst>
                            <p:childTnLst>
                              <p:par>
                                <p:cTn id="70" presetID="2" presetClass="entr" presetSubtype="9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9" grpId="0" animBg="1"/>
      <p:bldP spid="23" grpId="0" animBg="1"/>
      <p:bldP spid="27" grpId="0" animBg="1"/>
      <p:bldP spid="28" grpId="0" animBg="1"/>
      <p:bldP spid="50" grpId="0"/>
      <p:bldP spid="57" grpId="0"/>
      <p:bldP spid="57" grpId="1"/>
      <p:bldP spid="59" grpId="0" animBg="1"/>
      <p:bldP spid="60" grpId="0" animBg="1"/>
      <p:bldP spid="70" grpId="0" animBg="1"/>
      <p:bldP spid="74" grpId="0" animBg="1"/>
      <p:bldP spid="78" grpId="0" animBg="1"/>
      <p:bldP spid="79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" name="直接连接符 49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椭圆 50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会员</a:t>
            </a:r>
            <a:r>
              <a:rPr lang="zh-CN" altLang="en-US" sz="2000" spc="3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管理</a:t>
            </a:r>
            <a:endParaRPr lang="zh-CN" altLang="en-US" sz="2000" spc="300" dirty="0"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2433486" y="294772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257" y="727311"/>
            <a:ext cx="8113486" cy="40129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167455" y="4596146"/>
            <a:ext cx="372509" cy="273844"/>
          </a:xfrm>
        </p:spPr>
        <p:txBody>
          <a:bodyPr/>
          <a:lstStyle/>
          <a:p>
            <a:pPr>
              <a:defRPr/>
            </a:pPr>
            <a:fld id="{92482ACF-13B7-4141-A064-0E383F59048D}" type="slidenum">
              <a:rPr lang="zh-CN" altLang="en-US"/>
              <a:t>10</a:t>
            </a:fld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8611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" name="直接连接符 49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椭圆 50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会员</a:t>
            </a:r>
            <a:r>
              <a:rPr lang="zh-CN" altLang="en-US" sz="2000" spc="3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管理</a:t>
            </a:r>
            <a:endParaRPr lang="zh-CN" altLang="en-US" sz="2000" spc="300" dirty="0"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2433486" y="294772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880" y="728133"/>
            <a:ext cx="2500575" cy="4254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9491" y="885232"/>
            <a:ext cx="2077508" cy="39403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5" y="1037762"/>
            <a:ext cx="2132822" cy="38724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矩形 1"/>
          <p:cNvSpPr/>
          <p:nvPr/>
        </p:nvSpPr>
        <p:spPr>
          <a:xfrm>
            <a:off x="5079559" y="2750868"/>
            <a:ext cx="3138204" cy="15988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defRPr/>
            </a:pPr>
            <a:r>
              <a:rPr lang="zh-CN" altLang="en-US" sz="2000" b="1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校验</a:t>
            </a:r>
            <a:endParaRPr lang="en-US" altLang="zh-CN" sz="2000" b="1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>
              <a:lnSpc>
                <a:spcPct val="90000"/>
              </a:lnSpc>
              <a:defRPr/>
            </a:pPr>
            <a:endParaRPr lang="zh-CN" altLang="en-US" sz="1100" noProof="1" smtClean="0">
              <a:solidFill>
                <a:srgbClr val="777777"/>
              </a:solidFill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charset="0"/>
              <a:buChar char="Ø"/>
              <a:defRPr/>
            </a:pP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当会员编号及手机号码输入非数字时提示</a:t>
            </a:r>
            <a:endParaRPr lang="en-US" altLang="zh-CN" sz="1400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 marL="285750" indent="-285750">
              <a:buFont typeface="Wingdings" panose="05000000000000000000" charset="0"/>
              <a:buChar char="Ø"/>
              <a:defRPr/>
            </a:pPr>
            <a:endParaRPr lang="zh-CN" altLang="en-US" sz="1400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 marL="285750" indent="-285750">
              <a:buFont typeface="Wingdings" panose="05000000000000000000" charset="0"/>
              <a:buChar char="Ø"/>
              <a:defRPr/>
            </a:pP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当手机号码为非</a:t>
            </a:r>
            <a:r>
              <a:rPr lang="en-US" altLang="zh-CN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11</a:t>
            </a: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位数时提示</a:t>
            </a:r>
          </a:p>
          <a:p>
            <a:pPr>
              <a:buFont typeface="Wingdings" panose="05000000000000000000" charset="0"/>
              <a:buNone/>
              <a:defRPr/>
            </a:pPr>
            <a:endParaRPr lang="zh-CN" altLang="en-US" sz="1400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079559" y="1557373"/>
            <a:ext cx="3138204" cy="9525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defRPr/>
            </a:pPr>
            <a:r>
              <a:rPr lang="zh-CN" altLang="en-US" sz="2000" b="1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添加会员</a:t>
            </a:r>
            <a:endParaRPr lang="en-US" altLang="zh-CN" sz="2000" b="1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>
              <a:lnSpc>
                <a:spcPct val="90000"/>
              </a:lnSpc>
              <a:defRPr/>
            </a:pPr>
            <a:endParaRPr lang="zh-CN" altLang="en-US" sz="1100" noProof="1" smtClean="0">
              <a:solidFill>
                <a:srgbClr val="777777"/>
              </a:solidFill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charset="0"/>
              <a:buChar char="Ø"/>
              <a:defRPr/>
            </a:pP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点击</a:t>
            </a: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按钮弹出</a:t>
            </a:r>
            <a:r>
              <a:rPr lang="en-US" altLang="zh-CN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dialog</a:t>
            </a: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框，编辑信息后点提交按钮则成功</a:t>
            </a: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提交</a:t>
            </a:r>
            <a:endParaRPr lang="en-US" altLang="zh-CN" sz="1400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11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167455" y="4596146"/>
            <a:ext cx="372509" cy="273844"/>
          </a:xfrm>
        </p:spPr>
        <p:txBody>
          <a:bodyPr/>
          <a:lstStyle/>
          <a:p>
            <a:pPr>
              <a:defRPr/>
            </a:pPr>
            <a:fld id="{92482ACF-13B7-4141-A064-0E383F59048D}" type="slidenum">
              <a:rPr lang="zh-CN" altLang="en-US"/>
              <a:t>11</a:t>
            </a:fld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0693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300"/>
                            </p:stCondLst>
                            <p:childTnLst>
                              <p:par>
                                <p:cTn id="22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2" grpId="0"/>
      <p:bldP spid="2" grpId="0"/>
      <p:bldP spid="1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" name="直接连接符 49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椭圆 50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会员</a:t>
            </a:r>
            <a:r>
              <a:rPr lang="zh-CN" altLang="en-US" sz="2000" spc="3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管理</a:t>
            </a:r>
            <a:endParaRPr lang="zh-CN" altLang="en-US" sz="2000" spc="300" dirty="0"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2433486" y="294772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4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3699" y="795866"/>
            <a:ext cx="2342107" cy="399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5" name="矩形 44"/>
          <p:cNvSpPr/>
          <p:nvPr/>
        </p:nvSpPr>
        <p:spPr>
          <a:xfrm>
            <a:off x="4094851" y="1097760"/>
            <a:ext cx="3138204" cy="33547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defRPr/>
            </a:pPr>
            <a:r>
              <a:rPr lang="zh-CN" altLang="en-US" sz="2000" b="1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编辑功能</a:t>
            </a:r>
            <a:endParaRPr lang="zh-CN" altLang="en-US" sz="1100" noProof="1" smtClean="0">
              <a:solidFill>
                <a:srgbClr val="777777"/>
              </a:solidFill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charset="0"/>
              <a:buChar char="Ø"/>
              <a:defRPr/>
            </a:pP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点击编辑按钮会显示当行信息，修改后提交则显示</a:t>
            </a:r>
            <a:endParaRPr lang="en-US" altLang="zh-CN" sz="1400" noProof="1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 marL="285750" indent="-285750">
              <a:buFont typeface="Wingdings" panose="05000000000000000000" charset="0"/>
              <a:buChar char="Ø"/>
              <a:defRPr/>
            </a:pPr>
            <a:endParaRPr lang="zh-CN" altLang="en-US" sz="1400" noProof="1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>
              <a:lnSpc>
                <a:spcPct val="90000"/>
              </a:lnSpc>
              <a:defRPr/>
            </a:pPr>
            <a:r>
              <a:rPr lang="zh-CN" altLang="en-US" sz="2000" b="1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删除</a:t>
            </a:r>
            <a:r>
              <a:rPr lang="zh-CN" altLang="en-US" sz="2000" b="1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功能</a:t>
            </a:r>
            <a:endParaRPr lang="zh-CN" altLang="en-US" sz="1100" noProof="1">
              <a:solidFill>
                <a:srgbClr val="777777"/>
              </a:solidFill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charset="0"/>
              <a:buChar char="Ø"/>
              <a:defRPr/>
            </a:pP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点击删除功能实现单行</a:t>
            </a: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删除</a:t>
            </a:r>
            <a:endParaRPr lang="en-US" altLang="zh-CN" sz="1400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 marL="285750" indent="-285750">
              <a:buFont typeface="Wingdings" panose="05000000000000000000" charset="0"/>
              <a:buChar char="Ø"/>
              <a:defRPr/>
            </a:pPr>
            <a:endParaRPr lang="zh-CN" altLang="en-US" sz="1400" noProof="1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>
              <a:lnSpc>
                <a:spcPct val="90000"/>
              </a:lnSpc>
              <a:defRPr/>
            </a:pPr>
            <a:r>
              <a:rPr lang="zh-CN" altLang="en-US" sz="2000" b="1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积分</a:t>
            </a:r>
            <a:r>
              <a:rPr lang="zh-CN" altLang="en-US" sz="2000" b="1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的获取与计算</a:t>
            </a:r>
            <a:endParaRPr lang="zh-CN" altLang="en-US" sz="1100" noProof="1">
              <a:solidFill>
                <a:srgbClr val="777777"/>
              </a:solidFill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charset="0"/>
              <a:buChar char="Ø"/>
              <a:defRPr/>
            </a:pP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通过</a:t>
            </a: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手机号从订单管理</a:t>
            </a: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获取相应会员</a:t>
            </a: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的订单</a:t>
            </a: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量，计算</a:t>
            </a: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累加</a:t>
            </a: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积分</a:t>
            </a:r>
            <a:endParaRPr lang="en-US" altLang="zh-CN" sz="1400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 marL="285750" indent="-285750">
              <a:buFont typeface="Wingdings" panose="05000000000000000000" charset="0"/>
              <a:buChar char="Ø"/>
              <a:defRPr/>
            </a:pPr>
            <a:endParaRPr lang="en-US" altLang="zh-CN" sz="1400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>
              <a:lnSpc>
                <a:spcPct val="90000"/>
              </a:lnSpc>
              <a:defRPr/>
            </a:pPr>
            <a:r>
              <a:rPr lang="zh-CN" altLang="en-US" sz="2000" b="1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等级</a:t>
            </a:r>
            <a:r>
              <a:rPr lang="zh-CN" altLang="en-US" sz="2000" b="1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和折扣的计算</a:t>
            </a:r>
            <a:endParaRPr lang="zh-CN" altLang="en-US" sz="1100" noProof="1" smtClean="0">
              <a:solidFill>
                <a:srgbClr val="777777"/>
              </a:solidFill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charset="0"/>
              <a:buChar char="Ø"/>
              <a:defRPr/>
            </a:pP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通过最终积分得出相应的等级数和折扣数</a:t>
            </a:r>
          </a:p>
        </p:txBody>
      </p:sp>
      <p:sp>
        <p:nvSpPr>
          <p:cNvPr id="8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167455" y="4596146"/>
            <a:ext cx="372509" cy="273844"/>
          </a:xfrm>
        </p:spPr>
        <p:txBody>
          <a:bodyPr/>
          <a:lstStyle/>
          <a:p>
            <a:pPr>
              <a:defRPr/>
            </a:pPr>
            <a:fld id="{92482ACF-13B7-4141-A064-0E383F59048D}" type="slidenum">
              <a:rPr lang="zh-CN" altLang="en-US"/>
              <a:t>12</a:t>
            </a:fld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6541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300"/>
                            </p:stCondLst>
                            <p:childTnLst>
                              <p:par>
                                <p:cTn id="2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2" grpId="0"/>
      <p:bldP spid="4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Box 93"/>
          <p:cNvSpPr txBox="1"/>
          <p:nvPr/>
        </p:nvSpPr>
        <p:spPr>
          <a:xfrm>
            <a:off x="4913022" y="2162071"/>
            <a:ext cx="1569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3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商品管理</a:t>
            </a:r>
            <a:endParaRPr lang="zh-CN" altLang="en-US" sz="2400" spc="300" dirty="0"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4539746" y="2590800"/>
            <a:ext cx="23162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rgbClr val="163A5A"/>
                </a:solidFill>
                <a:ea typeface="微软雅黑" panose="020B0503020204020204" pitchFamily="34" charset="-122"/>
              </a:rPr>
              <a:t>Commodity </a:t>
            </a:r>
            <a:r>
              <a:rPr lang="en-US" altLang="zh-CN" sz="1600" dirty="0" smtClean="0">
                <a:solidFill>
                  <a:srgbClr val="163A5A"/>
                </a:solidFill>
                <a:ea typeface="微软雅黑" panose="020B0503020204020204" pitchFamily="34" charset="-122"/>
              </a:rPr>
              <a:t>Management</a:t>
            </a:r>
            <a:endParaRPr lang="zh-CN" altLang="en-US" sz="1600" dirty="0">
              <a:solidFill>
                <a:srgbClr val="163A5A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2980431" y="1940247"/>
            <a:ext cx="1301106" cy="1301106"/>
            <a:chOff x="2683251" y="1980687"/>
            <a:chExt cx="1301106" cy="1301106"/>
          </a:xfrm>
          <a:solidFill>
            <a:schemeClr val="tx2">
              <a:lumMod val="50000"/>
            </a:schemeClr>
          </a:solidFill>
          <a:effectLst>
            <a:outerShdw blurRad="2540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88" name="椭圆 87"/>
            <p:cNvSpPr/>
            <p:nvPr/>
          </p:nvSpPr>
          <p:spPr>
            <a:xfrm>
              <a:off x="2683251" y="1980687"/>
              <a:ext cx="1301106" cy="130110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108" name="TextBox 107"/>
            <p:cNvSpPr txBox="1"/>
            <p:nvPr/>
          </p:nvSpPr>
          <p:spPr>
            <a:xfrm>
              <a:off x="3002623" y="2185262"/>
              <a:ext cx="662361" cy="83099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 smtClean="0">
                  <a:solidFill>
                    <a:schemeClr val="bg1"/>
                  </a:solidFill>
                  <a:latin typeface="Watford DB" pitchFamily="2" charset="0"/>
                  <a:ea typeface="造字工房劲黑（非商用）常规体" pitchFamily="50" charset="-122"/>
                </a:rPr>
                <a:t>4</a:t>
              </a:r>
              <a:endParaRPr lang="zh-CN" altLang="en-US" sz="4800" dirty="0">
                <a:solidFill>
                  <a:schemeClr val="bg1"/>
                </a:solidFill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cxnSp>
        <p:nvCxnSpPr>
          <p:cNvPr id="38" name="直接连接符 37"/>
          <p:cNvCxnSpPr/>
          <p:nvPr/>
        </p:nvCxnSpPr>
        <p:spPr>
          <a:xfrm flipV="1">
            <a:off x="4572000" y="1940247"/>
            <a:ext cx="0" cy="1301107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912467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/>
      <p:bldP spid="11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" name="直接连接符 49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椭圆 50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商品</a:t>
            </a:r>
            <a:r>
              <a:rPr lang="zh-CN" altLang="en-US" sz="2000" spc="3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管理</a:t>
            </a:r>
            <a:endParaRPr lang="zh-CN" altLang="en-US" sz="2000" spc="300" dirty="0"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2433486" y="294772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图片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230" y="754358"/>
            <a:ext cx="4450392" cy="202271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229" y="2864511"/>
            <a:ext cx="4450393" cy="202644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cxnSp>
        <p:nvCxnSpPr>
          <p:cNvPr id="12" name="直接连接符 11"/>
          <p:cNvCxnSpPr/>
          <p:nvPr/>
        </p:nvCxnSpPr>
        <p:spPr>
          <a:xfrm>
            <a:off x="3167443" y="1006616"/>
            <a:ext cx="280837" cy="0"/>
          </a:xfrm>
          <a:prstGeom prst="lin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977125" y="4834478"/>
            <a:ext cx="2934520" cy="0"/>
          </a:xfrm>
          <a:prstGeom prst="lin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3790458" y="2395779"/>
            <a:ext cx="308152" cy="0"/>
          </a:xfrm>
          <a:prstGeom prst="lin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>
            <a:off x="5499417" y="1922246"/>
            <a:ext cx="3138204" cy="15988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defRPr/>
            </a:pPr>
            <a:r>
              <a:rPr lang="zh-CN" altLang="en-US" sz="2000" b="1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添加会员</a:t>
            </a:r>
            <a:endParaRPr lang="en-US" altLang="zh-CN" sz="2000" b="1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 algn="ctr">
              <a:lnSpc>
                <a:spcPct val="90000"/>
              </a:lnSpc>
              <a:defRPr/>
            </a:pPr>
            <a:endParaRPr lang="zh-CN" altLang="en-US" sz="1100" noProof="1" smtClean="0">
              <a:solidFill>
                <a:srgbClr val="777777"/>
              </a:solidFill>
              <a:ea typeface="微软雅黑" panose="020B0503020204020204" pitchFamily="34" charset="-122"/>
            </a:endParaRP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点击“添加”按钮</a:t>
            </a: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弹出“添加菜单”对话框</a:t>
            </a: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在其中添加数据</a:t>
            </a: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添加后按“确定”按钮</a:t>
            </a: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返回到列表并新增数据</a:t>
            </a:r>
          </a:p>
        </p:txBody>
      </p:sp>
      <p:sp>
        <p:nvSpPr>
          <p:cNvPr id="7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167455" y="4596146"/>
            <a:ext cx="372509" cy="273844"/>
          </a:xfrm>
        </p:spPr>
        <p:txBody>
          <a:bodyPr/>
          <a:lstStyle/>
          <a:p>
            <a:pPr>
              <a:defRPr/>
            </a:pPr>
            <a:fld id="{92482ACF-13B7-4141-A064-0E383F59048D}" type="slidenum">
              <a:rPr lang="zh-CN" altLang="en-US"/>
              <a:t>14</a:t>
            </a:fld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8611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2" grpId="0"/>
      <p:bldP spid="1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" name="直接连接符 49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椭圆 50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商品</a:t>
            </a:r>
            <a:r>
              <a:rPr lang="zh-CN" altLang="en-US" sz="2000" spc="3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管理</a:t>
            </a:r>
            <a:endParaRPr lang="zh-CN" altLang="en-US" sz="2000" spc="300" dirty="0"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2433486" y="294772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848" y="1141137"/>
            <a:ext cx="4450393" cy="202644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cxnSp>
        <p:nvCxnSpPr>
          <p:cNvPr id="10" name="直接连接符 9"/>
          <p:cNvCxnSpPr/>
          <p:nvPr/>
        </p:nvCxnSpPr>
        <p:spPr>
          <a:xfrm>
            <a:off x="921657" y="1730895"/>
            <a:ext cx="2934520" cy="0"/>
          </a:xfrm>
          <a:prstGeom prst="lin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1" name="图片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132" y="2786917"/>
            <a:ext cx="4440821" cy="202105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833" y="1954181"/>
            <a:ext cx="4459964" cy="201773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cxnSp>
        <p:nvCxnSpPr>
          <p:cNvPr id="13" name="直接连接符 12"/>
          <p:cNvCxnSpPr/>
          <p:nvPr/>
        </p:nvCxnSpPr>
        <p:spPr>
          <a:xfrm>
            <a:off x="3778371" y="4353052"/>
            <a:ext cx="352953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1972894" y="2543104"/>
            <a:ext cx="2863970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矩形 16"/>
          <p:cNvSpPr/>
          <p:nvPr/>
        </p:nvSpPr>
        <p:spPr>
          <a:xfrm>
            <a:off x="6090081" y="1386324"/>
            <a:ext cx="2672178" cy="15988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defRPr/>
            </a:pPr>
            <a:r>
              <a:rPr lang="zh-CN" altLang="en-US" sz="2000" b="1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编辑菜单</a:t>
            </a:r>
            <a:endParaRPr lang="en-US" altLang="zh-CN" sz="2000" b="1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 algn="ctr">
              <a:lnSpc>
                <a:spcPct val="90000"/>
              </a:lnSpc>
              <a:defRPr/>
            </a:pPr>
            <a:endParaRPr lang="zh-CN" altLang="en-US" sz="1100" noProof="1" smtClean="0">
              <a:solidFill>
                <a:srgbClr val="777777"/>
              </a:solidFill>
              <a:ea typeface="微软雅黑" panose="020B0503020204020204" pitchFamily="34" charset="-122"/>
            </a:endParaRP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点击“编辑”按钮</a:t>
            </a: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弹出“编辑菜单”对话框</a:t>
            </a: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在其中编辑数据</a:t>
            </a: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添加后按“确定”按钮</a:t>
            </a: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返回到列表并修改数据</a:t>
            </a:r>
          </a:p>
        </p:txBody>
      </p:sp>
      <p:sp>
        <p:nvSpPr>
          <p:cNvPr id="1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167455" y="4596146"/>
            <a:ext cx="372509" cy="273844"/>
          </a:xfrm>
        </p:spPr>
        <p:txBody>
          <a:bodyPr/>
          <a:lstStyle/>
          <a:p>
            <a:pPr>
              <a:defRPr/>
            </a:pPr>
            <a:fld id="{92482ACF-13B7-4141-A064-0E383F59048D}" type="slidenum">
              <a:rPr lang="zh-CN" altLang="en-US"/>
              <a:t>15</a:t>
            </a:fld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3781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3" dur="1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6" dur="1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750"/>
                            </p:stCondLst>
                            <p:childTnLst>
                              <p:par>
                                <p:cTn id="32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750"/>
                            </p:stCondLst>
                            <p:childTnLst>
                              <p:par>
                                <p:cTn id="3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2" grpId="0"/>
      <p:bldP spid="1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" name="直接连接符 49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椭圆 50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商品</a:t>
            </a:r>
            <a:r>
              <a:rPr lang="zh-CN" altLang="en-US" sz="2000" spc="3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管理</a:t>
            </a:r>
            <a:endParaRPr lang="zh-CN" altLang="en-US" sz="2000" spc="300" dirty="0"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2433486" y="294772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图片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657" y="778385"/>
            <a:ext cx="4450393" cy="202644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cxnSp>
        <p:nvCxnSpPr>
          <p:cNvPr id="17" name="直接连接符 16"/>
          <p:cNvCxnSpPr/>
          <p:nvPr/>
        </p:nvCxnSpPr>
        <p:spPr>
          <a:xfrm>
            <a:off x="1395771" y="2758624"/>
            <a:ext cx="2934520" cy="0"/>
          </a:xfrm>
          <a:prstGeom prst="lin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8" name="图片 1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657" y="2951798"/>
            <a:ext cx="4450393" cy="2026447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1401756" y="1651359"/>
            <a:ext cx="2934520" cy="0"/>
          </a:xfrm>
          <a:prstGeom prst="lin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>
            <a:off x="1373737" y="2056696"/>
            <a:ext cx="2934520" cy="0"/>
          </a:xfrm>
          <a:prstGeom prst="lin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1395771" y="2474124"/>
            <a:ext cx="2934520" cy="0"/>
          </a:xfrm>
          <a:prstGeom prst="lin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>
            <a:off x="1409332" y="2618057"/>
            <a:ext cx="2934520" cy="0"/>
          </a:xfrm>
          <a:prstGeom prst="lin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2" name="矩形 31"/>
          <p:cNvSpPr/>
          <p:nvPr/>
        </p:nvSpPr>
        <p:spPr>
          <a:xfrm>
            <a:off x="5752730" y="1994607"/>
            <a:ext cx="2672178" cy="9525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defRPr/>
            </a:pPr>
            <a:r>
              <a:rPr lang="zh-CN" altLang="en-US" sz="2000" b="1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删除菜单</a:t>
            </a:r>
            <a:endParaRPr lang="en-US" altLang="zh-CN" sz="2000" b="1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 algn="ctr">
              <a:lnSpc>
                <a:spcPct val="90000"/>
              </a:lnSpc>
              <a:defRPr/>
            </a:pPr>
            <a:endParaRPr lang="zh-CN" altLang="en-US" sz="1100" noProof="1" smtClean="0">
              <a:solidFill>
                <a:srgbClr val="777777"/>
              </a:solidFill>
              <a:ea typeface="微软雅黑" panose="020B0503020204020204" pitchFamily="34" charset="-122"/>
            </a:endParaRP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点击指定数据“删除”按钮</a:t>
            </a: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直接删除列表中指定数据</a:t>
            </a:r>
          </a:p>
        </p:txBody>
      </p:sp>
      <p:sp>
        <p:nvSpPr>
          <p:cNvPr id="14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167455" y="4596146"/>
            <a:ext cx="372509" cy="273844"/>
          </a:xfrm>
        </p:spPr>
        <p:txBody>
          <a:bodyPr/>
          <a:lstStyle/>
          <a:p>
            <a:pPr>
              <a:defRPr/>
            </a:pPr>
            <a:fld id="{92482ACF-13B7-4141-A064-0E383F59048D}" type="slidenum">
              <a:rPr lang="zh-CN" altLang="en-US"/>
              <a:t>16</a:t>
            </a:fld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3781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6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2" grpId="0"/>
      <p:bldP spid="3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Box 93"/>
          <p:cNvSpPr txBox="1"/>
          <p:nvPr/>
        </p:nvSpPr>
        <p:spPr>
          <a:xfrm>
            <a:off x="4828355" y="2162071"/>
            <a:ext cx="1569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3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订单管理</a:t>
            </a:r>
            <a:endParaRPr lang="zh-CN" altLang="en-US" sz="2400" spc="300" dirty="0"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2980431" y="1940247"/>
            <a:ext cx="1301106" cy="1301106"/>
            <a:chOff x="2683251" y="1980687"/>
            <a:chExt cx="1301106" cy="1301106"/>
          </a:xfrm>
          <a:solidFill>
            <a:schemeClr val="tx2">
              <a:lumMod val="50000"/>
            </a:schemeClr>
          </a:solidFill>
          <a:effectLst>
            <a:outerShdw blurRad="2540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88" name="椭圆 87"/>
            <p:cNvSpPr/>
            <p:nvPr/>
          </p:nvSpPr>
          <p:spPr>
            <a:xfrm>
              <a:off x="2683251" y="1980687"/>
              <a:ext cx="1301106" cy="130110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108" name="TextBox 107"/>
            <p:cNvSpPr txBox="1"/>
            <p:nvPr/>
          </p:nvSpPr>
          <p:spPr>
            <a:xfrm>
              <a:off x="3002623" y="2185262"/>
              <a:ext cx="662361" cy="83099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 smtClean="0">
                  <a:solidFill>
                    <a:schemeClr val="bg1"/>
                  </a:solidFill>
                  <a:latin typeface="Watford DB" pitchFamily="2" charset="0"/>
                  <a:ea typeface="造字工房劲黑（非商用）常规体" pitchFamily="50" charset="-122"/>
                </a:rPr>
                <a:t>5</a:t>
              </a:r>
              <a:endParaRPr lang="zh-CN" altLang="en-US" sz="4800" dirty="0">
                <a:solidFill>
                  <a:schemeClr val="bg1"/>
                </a:solidFill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cxnSp>
        <p:nvCxnSpPr>
          <p:cNvPr id="38" name="直接连接符 37"/>
          <p:cNvCxnSpPr/>
          <p:nvPr/>
        </p:nvCxnSpPr>
        <p:spPr>
          <a:xfrm flipV="1">
            <a:off x="4572000" y="1940247"/>
            <a:ext cx="0" cy="1301107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4696139" y="2590800"/>
            <a:ext cx="18340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>
                <a:solidFill>
                  <a:srgbClr val="163A5A"/>
                </a:solidFill>
                <a:ea typeface="微软雅黑" panose="020B0503020204020204" pitchFamily="34" charset="-122"/>
              </a:rPr>
              <a:t>Order </a:t>
            </a:r>
            <a:r>
              <a:rPr lang="en-US" altLang="zh-CN" sz="1600" dirty="0" smtClean="0">
                <a:solidFill>
                  <a:srgbClr val="163A5A"/>
                </a:solidFill>
                <a:ea typeface="微软雅黑" panose="020B0503020204020204" pitchFamily="34" charset="-122"/>
              </a:rPr>
              <a:t>Management</a:t>
            </a:r>
            <a:endParaRPr lang="zh-CN" altLang="en-US" sz="1600" dirty="0">
              <a:solidFill>
                <a:srgbClr val="163A5A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12467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/>
      <p:bldP spid="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" name="直接连接符 49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椭圆 50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订单</a:t>
            </a:r>
            <a:r>
              <a:rPr lang="zh-CN" altLang="en-US" sz="2000" spc="3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管理</a:t>
            </a:r>
            <a:endParaRPr lang="zh-CN" altLang="en-US" sz="2000" spc="300" dirty="0"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2433486" y="294772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F:\东软\Vue.js\文档\订单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7926" y="705087"/>
            <a:ext cx="7208147" cy="4227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167455" y="4596146"/>
            <a:ext cx="372509" cy="273844"/>
          </a:xfrm>
        </p:spPr>
        <p:txBody>
          <a:bodyPr/>
          <a:lstStyle/>
          <a:p>
            <a:pPr>
              <a:defRPr/>
            </a:pPr>
            <a:fld id="{92482ACF-13B7-4141-A064-0E383F59048D}" type="slidenum">
              <a:rPr lang="zh-CN" altLang="en-US"/>
              <a:t>18</a:t>
            </a:fld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8611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300"/>
                            </p:stCondLst>
                            <p:childTnLst>
                              <p:par>
                                <p:cTn id="22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4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" name="直接连接符 49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椭圆 50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订单</a:t>
            </a:r>
            <a:r>
              <a:rPr lang="zh-CN" altLang="en-US" sz="2000" spc="3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管理</a:t>
            </a:r>
            <a:endParaRPr lang="zh-CN" altLang="en-US" sz="2000" spc="300" dirty="0"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2433486" y="294772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3" descr="F:\东软\Vue.js\文档\订单详情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257" y="843378"/>
            <a:ext cx="7343776" cy="2352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矩形 7"/>
          <p:cNvSpPr/>
          <p:nvPr/>
        </p:nvSpPr>
        <p:spPr>
          <a:xfrm>
            <a:off x="4469443" y="3427406"/>
            <a:ext cx="2672178" cy="9525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defRPr/>
            </a:pPr>
            <a:r>
              <a:rPr lang="zh-CN" altLang="en-US" sz="2000" b="1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查看</a:t>
            </a:r>
            <a:r>
              <a:rPr lang="zh-CN" altLang="en-US" sz="2000" b="1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信息</a:t>
            </a:r>
            <a:endParaRPr lang="en-US" altLang="zh-CN" sz="2000" b="1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 algn="ctr">
              <a:lnSpc>
                <a:spcPct val="90000"/>
              </a:lnSpc>
              <a:defRPr/>
            </a:pPr>
            <a:endParaRPr lang="zh-CN" altLang="en-US" sz="1100" noProof="1" smtClean="0">
              <a:solidFill>
                <a:srgbClr val="777777"/>
              </a:solidFill>
              <a:ea typeface="微软雅黑" panose="020B0503020204020204" pitchFamily="34" charset="-122"/>
            </a:endParaRP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点击 “查看”</a:t>
            </a: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按钮</a:t>
            </a: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可查看</a:t>
            </a: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列表</a:t>
            </a: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中指定数据</a:t>
            </a:r>
          </a:p>
        </p:txBody>
      </p:sp>
      <p:sp>
        <p:nvSpPr>
          <p:cNvPr id="9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167455" y="4596146"/>
            <a:ext cx="372509" cy="273844"/>
          </a:xfrm>
        </p:spPr>
        <p:txBody>
          <a:bodyPr/>
          <a:lstStyle/>
          <a:p>
            <a:pPr>
              <a:defRPr/>
            </a:pPr>
            <a:fld id="{92482ACF-13B7-4141-A064-0E383F59048D}" type="slidenum">
              <a:rPr lang="zh-CN" altLang="en-US"/>
              <a:t>19</a:t>
            </a:fld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0926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2" grpId="0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直接连接符 6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椭圆 102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908957" y="206330"/>
            <a:ext cx="10695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主目录</a:t>
            </a:r>
            <a:endParaRPr lang="zh-CN" altLang="en-US" sz="2000" spc="300" dirty="0"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2433486" y="294772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 hidden="1"/>
          <p:cNvSpPr txBox="1"/>
          <p:nvPr/>
        </p:nvSpPr>
        <p:spPr>
          <a:xfrm>
            <a:off x="786349" y="950663"/>
            <a:ext cx="75713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  <a:cs typeface="方正兰亭细黑_GBK_M" panose="02010600010101010101" pitchFamily="2" charset="2"/>
              </a:rPr>
              <a:t>发现问题</a:t>
            </a:r>
            <a:r>
              <a:rPr lang="zh-CN" altLang="en-US" sz="1200" dirty="0">
                <a:latin typeface="方正兰亭细黑_GBK" panose="02000000000000000000" pitchFamily="2" charset="-122"/>
                <a:ea typeface="方正兰亭细黑_GBK" panose="02000000000000000000" pitchFamily="2" charset="-122"/>
                <a:cs typeface="方正兰亭细黑_GBK_M" panose="02010600010101010101" pitchFamily="2" charset="2"/>
              </a:rPr>
              <a:t>是解决问题的先决条件，但仅仅满足有提出问题是不够的，提出问题的目的是为了有效</a:t>
            </a:r>
            <a:r>
              <a:rPr lang="zh-CN" altLang="en-US" sz="12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  <a:cs typeface="方正兰亭细黑_GBK_M" panose="02010600010101010101" pitchFamily="2" charset="2"/>
              </a:rPr>
              <a:t>解决问题</a:t>
            </a:r>
            <a:r>
              <a:rPr lang="zh-CN" altLang="en-US" sz="1200" dirty="0">
                <a:latin typeface="方正兰亭细黑_GBK" panose="02000000000000000000" pitchFamily="2" charset="-122"/>
                <a:ea typeface="方正兰亭细黑_GBK" panose="02000000000000000000" pitchFamily="2" charset="-122"/>
                <a:cs typeface="方正兰亭细黑_GBK_M" panose="02010600010101010101" pitchFamily="2" charset="2"/>
              </a:rPr>
              <a:t>。</a:t>
            </a:r>
            <a:r>
              <a:rPr lang="zh-CN" altLang="en-US" sz="12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  <a:cs typeface="方正兰亭细黑_GBK_M" panose="02010600010101010101" pitchFamily="2" charset="2"/>
              </a:rPr>
              <a:t>人</a:t>
            </a:r>
            <a:endParaRPr lang="en-US" altLang="zh-CN" sz="1200" dirty="0" smtClean="0">
              <a:latin typeface="方正兰亭细黑_GBK" panose="02000000000000000000" pitchFamily="2" charset="-122"/>
              <a:ea typeface="方正兰亭细黑_GBK" panose="02000000000000000000" pitchFamily="2" charset="-122"/>
              <a:cs typeface="方正兰亭细黑_GBK_M" panose="02010600010101010101" pitchFamily="2" charset="2"/>
            </a:endParaRPr>
          </a:p>
          <a:p>
            <a:r>
              <a:rPr lang="zh-CN" altLang="en-US" sz="12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  <a:cs typeface="方正兰亭细黑_GBK_M" panose="02010600010101010101" pitchFamily="2" charset="2"/>
              </a:rPr>
              <a:t>生就</a:t>
            </a:r>
            <a:r>
              <a:rPr lang="zh-CN" altLang="en-US" sz="1200" dirty="0">
                <a:latin typeface="方正兰亭细黑_GBK" panose="02000000000000000000" pitchFamily="2" charset="-122"/>
                <a:ea typeface="方正兰亭细黑_GBK" panose="02000000000000000000" pitchFamily="2" charset="-122"/>
                <a:cs typeface="方正兰亭细黑_GBK_M" panose="02010600010101010101" pitchFamily="2" charset="2"/>
              </a:rPr>
              <a:t>是解决一系列问题的过程。个体克服生活、学习、实践中新的矛盾时的复杂心理活动</a:t>
            </a:r>
            <a:r>
              <a:rPr lang="zh-CN" altLang="en-US" sz="12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  <a:cs typeface="方正兰亭细黑_GBK_M" panose="02010600010101010101" pitchFamily="2" charset="2"/>
              </a:rPr>
              <a:t>，其中</a:t>
            </a:r>
            <a:r>
              <a:rPr lang="zh-CN" altLang="en-US" sz="1200" dirty="0">
                <a:latin typeface="方正兰亭细黑_GBK" panose="02000000000000000000" pitchFamily="2" charset="-122"/>
                <a:ea typeface="方正兰亭细黑_GBK" panose="02000000000000000000" pitchFamily="2" charset="-122"/>
                <a:cs typeface="方正兰亭细黑_GBK_M" panose="02010600010101010101" pitchFamily="2" charset="2"/>
              </a:rPr>
              <a:t>主要是思维</a:t>
            </a:r>
            <a:r>
              <a:rPr lang="zh-CN" altLang="en-US" sz="12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  <a:cs typeface="方正兰亭细黑_GBK_M" panose="02010600010101010101" pitchFamily="2" charset="2"/>
              </a:rPr>
              <a:t>活</a:t>
            </a:r>
            <a:endParaRPr lang="en-US" altLang="zh-CN" sz="1200" dirty="0" smtClean="0">
              <a:latin typeface="方正兰亭细黑_GBK" panose="02000000000000000000" pitchFamily="2" charset="-122"/>
              <a:ea typeface="方正兰亭细黑_GBK" panose="02000000000000000000" pitchFamily="2" charset="-122"/>
              <a:cs typeface="方正兰亭细黑_GBK_M" panose="02010600010101010101" pitchFamily="2" charset="2"/>
            </a:endParaRPr>
          </a:p>
          <a:p>
            <a:r>
              <a:rPr lang="zh-CN" altLang="en-US" sz="12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  <a:cs typeface="方正兰亭细黑_GBK_M" panose="02010600010101010101" pitchFamily="2" charset="2"/>
              </a:rPr>
              <a:t>动</a:t>
            </a:r>
            <a:r>
              <a:rPr lang="zh-CN" altLang="en-US" sz="1200" dirty="0">
                <a:latin typeface="方正兰亭细黑_GBK" panose="02000000000000000000" pitchFamily="2" charset="-122"/>
                <a:ea typeface="方正兰亭细黑_GBK" panose="02000000000000000000" pitchFamily="2" charset="-122"/>
                <a:cs typeface="方正兰亭细黑_GBK_M" panose="02010600010101010101" pitchFamily="2" charset="2"/>
              </a:rPr>
              <a:t>。教育心理学着重研究学生学习知识、应用知识中的问题解决。</a:t>
            </a:r>
            <a:endParaRPr lang="en-US" altLang="zh-CN" sz="1200" dirty="0" smtClean="0">
              <a:latin typeface="方正兰亭细黑_GBK" panose="02000000000000000000" pitchFamily="2" charset="-122"/>
              <a:ea typeface="方正兰亭细黑_GBK" panose="02000000000000000000" pitchFamily="2" charset="-122"/>
              <a:cs typeface="方正兰亭细黑_GBK_M" panose="02010600010101010101" pitchFamily="2" charset="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665217" y="3625855"/>
            <a:ext cx="90836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 smtClean="0">
                <a:ea typeface="微软雅黑" panose="020B0503020204020204" pitchFamily="34" charset="-122"/>
              </a:rPr>
              <a:t>商 品 管 理</a:t>
            </a:r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7782295" y="3626301"/>
            <a:ext cx="9083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 smtClean="0">
                <a:ea typeface="微软雅黑" panose="020B0503020204020204" pitchFamily="34" charset="-122"/>
              </a:rPr>
              <a:t>附加</a:t>
            </a:r>
            <a:endParaRPr lang="en-US" altLang="zh-CN" dirty="0" smtClean="0">
              <a:ea typeface="微软雅黑" panose="020B0503020204020204" pitchFamily="34" charset="-122"/>
            </a:endParaRPr>
          </a:p>
          <a:p>
            <a:pPr algn="ctr"/>
            <a:r>
              <a:rPr lang="en-US" altLang="zh-CN" dirty="0">
                <a:ea typeface="微软雅黑" panose="020B0503020204020204" pitchFamily="34" charset="-122"/>
              </a:rPr>
              <a:t>&amp;</a:t>
            </a:r>
            <a:endParaRPr lang="en-US" altLang="zh-CN" dirty="0" smtClean="0">
              <a:ea typeface="微软雅黑" panose="020B0503020204020204" pitchFamily="34" charset="-122"/>
            </a:endParaRPr>
          </a:p>
          <a:p>
            <a:pPr algn="ctr"/>
            <a:r>
              <a:rPr lang="zh-CN" altLang="en-US" dirty="0" smtClean="0">
                <a:ea typeface="微软雅黑" panose="020B0503020204020204" pitchFamily="34" charset="-122"/>
              </a:rPr>
              <a:t>总结</a:t>
            </a:r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7" name="矩形 66"/>
          <p:cNvSpPr/>
          <p:nvPr/>
        </p:nvSpPr>
        <p:spPr>
          <a:xfrm>
            <a:off x="574210" y="1770276"/>
            <a:ext cx="80539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pc="300" dirty="0" smtClean="0">
                <a:latin typeface="微软雅黑" pitchFamily="34" charset="-122"/>
                <a:ea typeface="微软雅黑" pitchFamily="34" charset="-122"/>
              </a:rPr>
              <a:t>项目简介</a:t>
            </a:r>
            <a:endParaRPr lang="zh-CN" altLang="en-US" spc="3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8" name="矩形 67"/>
          <p:cNvSpPr/>
          <p:nvPr/>
        </p:nvSpPr>
        <p:spPr>
          <a:xfrm>
            <a:off x="4660763" y="1771020"/>
            <a:ext cx="90836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 smtClean="0">
                <a:solidFill>
                  <a:srgbClr val="163A5A"/>
                </a:solidFill>
                <a:ea typeface="微软雅黑" panose="020B0503020204020204" pitchFamily="34" charset="-122"/>
              </a:rPr>
              <a:t>订 单 管 理</a:t>
            </a:r>
            <a:endParaRPr lang="zh-CN" altLang="en-US" dirty="0">
              <a:solidFill>
                <a:srgbClr val="163A5A"/>
              </a:solidFill>
              <a:ea typeface="微软雅黑" panose="020B0503020204020204" pitchFamily="34" charset="-122"/>
            </a:endParaRPr>
          </a:p>
        </p:txBody>
      </p:sp>
      <p:sp>
        <p:nvSpPr>
          <p:cNvPr id="69" name="矩形 68"/>
          <p:cNvSpPr/>
          <p:nvPr/>
        </p:nvSpPr>
        <p:spPr>
          <a:xfrm>
            <a:off x="2560427" y="1770275"/>
            <a:ext cx="90836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 smtClean="0">
                <a:solidFill>
                  <a:srgbClr val="163A5A"/>
                </a:solidFill>
                <a:ea typeface="微软雅黑" panose="020B0503020204020204" pitchFamily="34" charset="-122"/>
              </a:rPr>
              <a:t>会 员 管 理</a:t>
            </a:r>
            <a:endParaRPr lang="zh-CN" altLang="en-US" dirty="0">
              <a:solidFill>
                <a:srgbClr val="163A5A"/>
              </a:solidFill>
              <a:ea typeface="微软雅黑" panose="020B0503020204020204" pitchFamily="34" charset="-122"/>
            </a:endParaRPr>
          </a:p>
        </p:txBody>
      </p:sp>
      <p:sp>
        <p:nvSpPr>
          <p:cNvPr id="70" name="矩形 69"/>
          <p:cNvSpPr/>
          <p:nvPr/>
        </p:nvSpPr>
        <p:spPr>
          <a:xfrm>
            <a:off x="1647185" y="3625855"/>
            <a:ext cx="76387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pc="300" dirty="0" smtClean="0">
                <a:latin typeface="微软雅黑" pitchFamily="34" charset="-122"/>
                <a:ea typeface="微软雅黑" pitchFamily="34" charset="-122"/>
              </a:rPr>
              <a:t>人事管理</a:t>
            </a:r>
            <a:endParaRPr lang="zh-CN" altLang="en-US" spc="3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1" name="矩形 70"/>
          <p:cNvSpPr/>
          <p:nvPr/>
        </p:nvSpPr>
        <p:spPr>
          <a:xfrm>
            <a:off x="6751479" y="1770273"/>
            <a:ext cx="90836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 smtClean="0">
                <a:solidFill>
                  <a:srgbClr val="163A5A"/>
                </a:solidFill>
                <a:ea typeface="微软雅黑" panose="020B0503020204020204" pitchFamily="34" charset="-122"/>
              </a:rPr>
              <a:t>成 本 管 理</a:t>
            </a:r>
            <a:endParaRPr lang="zh-CN" altLang="en-US" dirty="0">
              <a:solidFill>
                <a:srgbClr val="163A5A"/>
              </a:solidFill>
              <a:ea typeface="微软雅黑" panose="020B0503020204020204" pitchFamily="34" charset="-122"/>
            </a:endParaRPr>
          </a:p>
        </p:txBody>
      </p:sp>
      <p:grpSp>
        <p:nvGrpSpPr>
          <p:cNvPr id="55" name="组合 54"/>
          <p:cNvGrpSpPr/>
          <p:nvPr/>
        </p:nvGrpSpPr>
        <p:grpSpPr>
          <a:xfrm>
            <a:off x="814999" y="3019059"/>
            <a:ext cx="7719401" cy="0"/>
            <a:chOff x="814999" y="3019059"/>
            <a:chExt cx="7719401" cy="0"/>
          </a:xfrm>
        </p:grpSpPr>
        <p:cxnSp>
          <p:nvCxnSpPr>
            <p:cNvPr id="56" name="直接连接符 55"/>
            <p:cNvCxnSpPr/>
            <p:nvPr/>
          </p:nvCxnSpPr>
          <p:spPr>
            <a:xfrm>
              <a:off x="814999" y="3019059"/>
              <a:ext cx="3062193" cy="0"/>
            </a:xfrm>
            <a:prstGeom prst="line">
              <a:avLst/>
            </a:prstGeom>
            <a:ln w="76200">
              <a:solidFill>
                <a:srgbClr val="163A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接连接符 64"/>
            <p:cNvCxnSpPr/>
            <p:nvPr/>
          </p:nvCxnSpPr>
          <p:spPr>
            <a:xfrm>
              <a:off x="3784843" y="3019059"/>
              <a:ext cx="4749557" cy="0"/>
            </a:xfrm>
            <a:prstGeom prst="line">
              <a:avLst/>
            </a:prstGeom>
            <a:ln w="76200">
              <a:solidFill>
                <a:srgbClr val="163A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3" name="椭圆 34"/>
          <p:cNvSpPr/>
          <p:nvPr/>
        </p:nvSpPr>
        <p:spPr>
          <a:xfrm>
            <a:off x="689744" y="2578761"/>
            <a:ext cx="574328" cy="738618"/>
          </a:xfrm>
          <a:custGeom>
            <a:avLst/>
            <a:gdLst/>
            <a:ahLst/>
            <a:cxnLst/>
            <a:rect l="l" t="t" r="r" b="b"/>
            <a:pathLst>
              <a:path w="1118836" h="1438889">
                <a:moveTo>
                  <a:pt x="548270" y="0"/>
                </a:moveTo>
                <a:lnTo>
                  <a:pt x="721662" y="346785"/>
                </a:lnTo>
                <a:cubicBezTo>
                  <a:pt x="951885" y="413972"/>
                  <a:pt x="1118836" y="627225"/>
                  <a:pt x="1118836" y="879471"/>
                </a:cubicBezTo>
                <a:cubicBezTo>
                  <a:pt x="1118836" y="1188429"/>
                  <a:pt x="868376" y="1438889"/>
                  <a:pt x="559418" y="1438889"/>
                </a:cubicBezTo>
                <a:cubicBezTo>
                  <a:pt x="250460" y="1438889"/>
                  <a:pt x="0" y="1188429"/>
                  <a:pt x="0" y="879471"/>
                </a:cubicBezTo>
                <a:cubicBezTo>
                  <a:pt x="0" y="636984"/>
                  <a:pt x="154283" y="430531"/>
                  <a:pt x="370781" y="354978"/>
                </a:cubicBezTo>
                <a:close/>
              </a:path>
            </a:pathLst>
          </a:custGeom>
          <a:solidFill>
            <a:schemeClr val="tx2">
              <a:lumMod val="50000"/>
            </a:schemeClr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781983" y="2879100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 smtClean="0">
                <a:solidFill>
                  <a:schemeClr val="bg1"/>
                </a:solidFill>
                <a:ea typeface="微软雅黑" panose="020B0503020204020204" pitchFamily="34" charset="-122"/>
              </a:rPr>
              <a:t>一</a:t>
            </a:r>
            <a:endParaRPr lang="zh-CN" altLang="en-US" sz="1600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75" name="椭圆 34"/>
          <p:cNvSpPr/>
          <p:nvPr/>
        </p:nvSpPr>
        <p:spPr>
          <a:xfrm>
            <a:off x="2727445" y="2560543"/>
            <a:ext cx="574328" cy="738618"/>
          </a:xfrm>
          <a:custGeom>
            <a:avLst/>
            <a:gdLst/>
            <a:ahLst/>
            <a:cxnLst/>
            <a:rect l="l" t="t" r="r" b="b"/>
            <a:pathLst>
              <a:path w="1118836" h="1438889">
                <a:moveTo>
                  <a:pt x="548270" y="0"/>
                </a:moveTo>
                <a:lnTo>
                  <a:pt x="721662" y="346785"/>
                </a:lnTo>
                <a:cubicBezTo>
                  <a:pt x="951885" y="413972"/>
                  <a:pt x="1118836" y="627225"/>
                  <a:pt x="1118836" y="879471"/>
                </a:cubicBezTo>
                <a:cubicBezTo>
                  <a:pt x="1118836" y="1188429"/>
                  <a:pt x="868376" y="1438889"/>
                  <a:pt x="559418" y="1438889"/>
                </a:cubicBezTo>
                <a:cubicBezTo>
                  <a:pt x="250460" y="1438889"/>
                  <a:pt x="0" y="1188429"/>
                  <a:pt x="0" y="879471"/>
                </a:cubicBezTo>
                <a:cubicBezTo>
                  <a:pt x="0" y="636984"/>
                  <a:pt x="154283" y="430531"/>
                  <a:pt x="370781" y="354978"/>
                </a:cubicBezTo>
                <a:close/>
              </a:path>
            </a:pathLst>
          </a:custGeom>
          <a:solidFill>
            <a:schemeClr val="tx2">
              <a:lumMod val="50000"/>
            </a:schemeClr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81" name="椭圆 34"/>
          <p:cNvSpPr/>
          <p:nvPr/>
        </p:nvSpPr>
        <p:spPr>
          <a:xfrm>
            <a:off x="4827781" y="2618451"/>
            <a:ext cx="574328" cy="738618"/>
          </a:xfrm>
          <a:custGeom>
            <a:avLst/>
            <a:gdLst/>
            <a:ahLst/>
            <a:cxnLst/>
            <a:rect l="l" t="t" r="r" b="b"/>
            <a:pathLst>
              <a:path w="1118836" h="1438889">
                <a:moveTo>
                  <a:pt x="548270" y="0"/>
                </a:moveTo>
                <a:lnTo>
                  <a:pt x="721662" y="346785"/>
                </a:lnTo>
                <a:cubicBezTo>
                  <a:pt x="951885" y="413972"/>
                  <a:pt x="1118836" y="627225"/>
                  <a:pt x="1118836" y="879471"/>
                </a:cubicBezTo>
                <a:cubicBezTo>
                  <a:pt x="1118836" y="1188429"/>
                  <a:pt x="868376" y="1438889"/>
                  <a:pt x="559418" y="1438889"/>
                </a:cubicBezTo>
                <a:cubicBezTo>
                  <a:pt x="250460" y="1438889"/>
                  <a:pt x="0" y="1188429"/>
                  <a:pt x="0" y="879471"/>
                </a:cubicBezTo>
                <a:cubicBezTo>
                  <a:pt x="0" y="636984"/>
                  <a:pt x="154283" y="430531"/>
                  <a:pt x="370781" y="354978"/>
                </a:cubicBezTo>
                <a:close/>
              </a:path>
            </a:pathLst>
          </a:custGeom>
          <a:solidFill>
            <a:schemeClr val="tx2">
              <a:lumMod val="50000"/>
            </a:schemeClr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82" name="椭圆 34"/>
          <p:cNvSpPr/>
          <p:nvPr/>
        </p:nvSpPr>
        <p:spPr>
          <a:xfrm>
            <a:off x="6918497" y="2662507"/>
            <a:ext cx="574328" cy="738618"/>
          </a:xfrm>
          <a:custGeom>
            <a:avLst/>
            <a:gdLst/>
            <a:ahLst/>
            <a:cxnLst/>
            <a:rect l="l" t="t" r="r" b="b"/>
            <a:pathLst>
              <a:path w="1118836" h="1438889">
                <a:moveTo>
                  <a:pt x="548270" y="0"/>
                </a:moveTo>
                <a:lnTo>
                  <a:pt x="721662" y="346785"/>
                </a:lnTo>
                <a:cubicBezTo>
                  <a:pt x="951885" y="413972"/>
                  <a:pt x="1118836" y="627225"/>
                  <a:pt x="1118836" y="879471"/>
                </a:cubicBezTo>
                <a:cubicBezTo>
                  <a:pt x="1118836" y="1188429"/>
                  <a:pt x="868376" y="1438889"/>
                  <a:pt x="559418" y="1438889"/>
                </a:cubicBezTo>
                <a:cubicBezTo>
                  <a:pt x="250460" y="1438889"/>
                  <a:pt x="0" y="1188429"/>
                  <a:pt x="0" y="879471"/>
                </a:cubicBezTo>
                <a:cubicBezTo>
                  <a:pt x="0" y="636984"/>
                  <a:pt x="154283" y="430531"/>
                  <a:pt x="370781" y="354978"/>
                </a:cubicBezTo>
                <a:close/>
              </a:path>
            </a:pathLst>
          </a:custGeom>
          <a:solidFill>
            <a:schemeClr val="tx2">
              <a:lumMod val="50000"/>
            </a:schemeClr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grpSp>
        <p:nvGrpSpPr>
          <p:cNvPr id="83" name="组合 82"/>
          <p:cNvGrpSpPr/>
          <p:nvPr/>
        </p:nvGrpSpPr>
        <p:grpSpPr>
          <a:xfrm rot="10800000">
            <a:off x="3802426" y="2737005"/>
            <a:ext cx="633946" cy="823643"/>
            <a:chOff x="4020870" y="2194485"/>
            <a:chExt cx="1102258" cy="143209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84" name="等腰三角形 43"/>
            <p:cNvSpPr/>
            <p:nvPr/>
          </p:nvSpPr>
          <p:spPr>
            <a:xfrm>
              <a:off x="4020870" y="2194485"/>
              <a:ext cx="1102258" cy="1432090"/>
            </a:xfrm>
            <a:custGeom>
              <a:avLst/>
              <a:gdLst/>
              <a:ahLst/>
              <a:cxnLst/>
              <a:rect l="l" t="t" r="r" b="b"/>
              <a:pathLst>
                <a:path w="1102258" h="1432090">
                  <a:moveTo>
                    <a:pt x="761620" y="431870"/>
                  </a:moveTo>
                  <a:lnTo>
                    <a:pt x="856659" y="621949"/>
                  </a:lnTo>
                  <a:lnTo>
                    <a:pt x="234710" y="621949"/>
                  </a:lnTo>
                  <a:lnTo>
                    <a:pt x="325695" y="439980"/>
                  </a:lnTo>
                  <a:cubicBezTo>
                    <a:pt x="163858" y="520416"/>
                    <a:pt x="53779" y="687834"/>
                    <a:pt x="53779" y="880961"/>
                  </a:cubicBezTo>
                  <a:cubicBezTo>
                    <a:pt x="53779" y="1155639"/>
                    <a:pt x="276450" y="1378310"/>
                    <a:pt x="551128" y="1378310"/>
                  </a:cubicBezTo>
                  <a:cubicBezTo>
                    <a:pt x="825806" y="1378310"/>
                    <a:pt x="1048477" y="1155639"/>
                    <a:pt x="1048477" y="880961"/>
                  </a:cubicBezTo>
                  <a:cubicBezTo>
                    <a:pt x="1048477" y="681767"/>
                    <a:pt x="931374" y="509923"/>
                    <a:pt x="761620" y="431870"/>
                  </a:cubicBezTo>
                  <a:close/>
                  <a:moveTo>
                    <a:pt x="545685" y="0"/>
                  </a:moveTo>
                  <a:lnTo>
                    <a:pt x="726120" y="360871"/>
                  </a:lnTo>
                  <a:cubicBezTo>
                    <a:pt x="945108" y="431845"/>
                    <a:pt x="1102258" y="638051"/>
                    <a:pt x="1102258" y="880961"/>
                  </a:cubicBezTo>
                  <a:cubicBezTo>
                    <a:pt x="1102258" y="1185341"/>
                    <a:pt x="855509" y="1432090"/>
                    <a:pt x="551129" y="1432090"/>
                  </a:cubicBezTo>
                  <a:cubicBezTo>
                    <a:pt x="246749" y="1432090"/>
                    <a:pt x="0" y="1185341"/>
                    <a:pt x="0" y="880961"/>
                  </a:cubicBezTo>
                  <a:cubicBezTo>
                    <a:pt x="0" y="642821"/>
                    <a:pt x="151038" y="439958"/>
                    <a:pt x="363249" y="364872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14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85" name="等腰三角形 42"/>
            <p:cNvSpPr/>
            <p:nvPr/>
          </p:nvSpPr>
          <p:spPr>
            <a:xfrm>
              <a:off x="4044928" y="2251925"/>
              <a:ext cx="1054142" cy="1350592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45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</p:grpSp>
      <p:grpSp>
        <p:nvGrpSpPr>
          <p:cNvPr id="86" name="组合 85"/>
          <p:cNvGrpSpPr/>
          <p:nvPr/>
        </p:nvGrpSpPr>
        <p:grpSpPr>
          <a:xfrm rot="10800000">
            <a:off x="5842648" y="2760028"/>
            <a:ext cx="633946" cy="823643"/>
            <a:chOff x="4020870" y="2194485"/>
            <a:chExt cx="1102258" cy="143209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87" name="等腰三角形 43"/>
            <p:cNvSpPr/>
            <p:nvPr/>
          </p:nvSpPr>
          <p:spPr>
            <a:xfrm>
              <a:off x="4020870" y="2194485"/>
              <a:ext cx="1102258" cy="1432090"/>
            </a:xfrm>
            <a:custGeom>
              <a:avLst/>
              <a:gdLst/>
              <a:ahLst/>
              <a:cxnLst/>
              <a:rect l="l" t="t" r="r" b="b"/>
              <a:pathLst>
                <a:path w="1102258" h="1432090">
                  <a:moveTo>
                    <a:pt x="761620" y="431870"/>
                  </a:moveTo>
                  <a:lnTo>
                    <a:pt x="856659" y="621949"/>
                  </a:lnTo>
                  <a:lnTo>
                    <a:pt x="234710" y="621949"/>
                  </a:lnTo>
                  <a:lnTo>
                    <a:pt x="325695" y="439980"/>
                  </a:lnTo>
                  <a:cubicBezTo>
                    <a:pt x="163858" y="520416"/>
                    <a:pt x="53779" y="687834"/>
                    <a:pt x="53779" y="880961"/>
                  </a:cubicBezTo>
                  <a:cubicBezTo>
                    <a:pt x="53779" y="1155639"/>
                    <a:pt x="276450" y="1378310"/>
                    <a:pt x="551128" y="1378310"/>
                  </a:cubicBezTo>
                  <a:cubicBezTo>
                    <a:pt x="825806" y="1378310"/>
                    <a:pt x="1048477" y="1155639"/>
                    <a:pt x="1048477" y="880961"/>
                  </a:cubicBezTo>
                  <a:cubicBezTo>
                    <a:pt x="1048477" y="681767"/>
                    <a:pt x="931374" y="509923"/>
                    <a:pt x="761620" y="431870"/>
                  </a:cubicBezTo>
                  <a:close/>
                  <a:moveTo>
                    <a:pt x="545685" y="0"/>
                  </a:moveTo>
                  <a:lnTo>
                    <a:pt x="726120" y="360871"/>
                  </a:lnTo>
                  <a:cubicBezTo>
                    <a:pt x="945108" y="431845"/>
                    <a:pt x="1102258" y="638051"/>
                    <a:pt x="1102258" y="880961"/>
                  </a:cubicBezTo>
                  <a:cubicBezTo>
                    <a:pt x="1102258" y="1185341"/>
                    <a:pt x="855509" y="1432090"/>
                    <a:pt x="551129" y="1432090"/>
                  </a:cubicBezTo>
                  <a:cubicBezTo>
                    <a:pt x="246749" y="1432090"/>
                    <a:pt x="0" y="1185341"/>
                    <a:pt x="0" y="880961"/>
                  </a:cubicBezTo>
                  <a:cubicBezTo>
                    <a:pt x="0" y="642821"/>
                    <a:pt x="151038" y="439958"/>
                    <a:pt x="363249" y="364872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14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88" name="等腰三角形 42"/>
            <p:cNvSpPr/>
            <p:nvPr/>
          </p:nvSpPr>
          <p:spPr>
            <a:xfrm>
              <a:off x="4044928" y="2251925"/>
              <a:ext cx="1054142" cy="1350592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45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</p:grpSp>
      <p:grpSp>
        <p:nvGrpSpPr>
          <p:cNvPr id="89" name="组合 88"/>
          <p:cNvGrpSpPr/>
          <p:nvPr/>
        </p:nvGrpSpPr>
        <p:grpSpPr>
          <a:xfrm rot="10800000">
            <a:off x="7919504" y="2727406"/>
            <a:ext cx="633946" cy="823643"/>
            <a:chOff x="4020870" y="2194485"/>
            <a:chExt cx="1102258" cy="143209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90" name="等腰三角形 43"/>
            <p:cNvSpPr/>
            <p:nvPr/>
          </p:nvSpPr>
          <p:spPr>
            <a:xfrm>
              <a:off x="4020870" y="2194485"/>
              <a:ext cx="1102258" cy="1432090"/>
            </a:xfrm>
            <a:custGeom>
              <a:avLst/>
              <a:gdLst/>
              <a:ahLst/>
              <a:cxnLst/>
              <a:rect l="l" t="t" r="r" b="b"/>
              <a:pathLst>
                <a:path w="1102258" h="1432090">
                  <a:moveTo>
                    <a:pt x="761620" y="431870"/>
                  </a:moveTo>
                  <a:lnTo>
                    <a:pt x="856659" y="621949"/>
                  </a:lnTo>
                  <a:lnTo>
                    <a:pt x="234710" y="621949"/>
                  </a:lnTo>
                  <a:lnTo>
                    <a:pt x="325695" y="439980"/>
                  </a:lnTo>
                  <a:cubicBezTo>
                    <a:pt x="163858" y="520416"/>
                    <a:pt x="53779" y="687834"/>
                    <a:pt x="53779" y="880961"/>
                  </a:cubicBezTo>
                  <a:cubicBezTo>
                    <a:pt x="53779" y="1155639"/>
                    <a:pt x="276450" y="1378310"/>
                    <a:pt x="551128" y="1378310"/>
                  </a:cubicBezTo>
                  <a:cubicBezTo>
                    <a:pt x="825806" y="1378310"/>
                    <a:pt x="1048477" y="1155639"/>
                    <a:pt x="1048477" y="880961"/>
                  </a:cubicBezTo>
                  <a:cubicBezTo>
                    <a:pt x="1048477" y="681767"/>
                    <a:pt x="931374" y="509923"/>
                    <a:pt x="761620" y="431870"/>
                  </a:cubicBezTo>
                  <a:close/>
                  <a:moveTo>
                    <a:pt x="545685" y="0"/>
                  </a:moveTo>
                  <a:lnTo>
                    <a:pt x="726120" y="360871"/>
                  </a:lnTo>
                  <a:cubicBezTo>
                    <a:pt x="945108" y="431845"/>
                    <a:pt x="1102258" y="638051"/>
                    <a:pt x="1102258" y="880961"/>
                  </a:cubicBezTo>
                  <a:cubicBezTo>
                    <a:pt x="1102258" y="1185341"/>
                    <a:pt x="855509" y="1432090"/>
                    <a:pt x="551129" y="1432090"/>
                  </a:cubicBezTo>
                  <a:cubicBezTo>
                    <a:pt x="246749" y="1432090"/>
                    <a:pt x="0" y="1185341"/>
                    <a:pt x="0" y="880961"/>
                  </a:cubicBezTo>
                  <a:cubicBezTo>
                    <a:pt x="0" y="642821"/>
                    <a:pt x="151038" y="439958"/>
                    <a:pt x="363249" y="364872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14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91" name="等腰三角形 42"/>
            <p:cNvSpPr/>
            <p:nvPr/>
          </p:nvSpPr>
          <p:spPr>
            <a:xfrm>
              <a:off x="4044928" y="2251925"/>
              <a:ext cx="1054142" cy="1350592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45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92" name="TextBox 91"/>
          <p:cNvSpPr txBox="1"/>
          <p:nvPr/>
        </p:nvSpPr>
        <p:spPr>
          <a:xfrm>
            <a:off x="2806860" y="2834393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ea typeface="微软雅黑" panose="020B0503020204020204" pitchFamily="34" charset="-122"/>
              </a:rPr>
              <a:t>三</a:t>
            </a:r>
          </a:p>
        </p:txBody>
      </p:sp>
      <p:sp>
        <p:nvSpPr>
          <p:cNvPr id="93" name="TextBox 92"/>
          <p:cNvSpPr txBox="1"/>
          <p:nvPr/>
        </p:nvSpPr>
        <p:spPr>
          <a:xfrm>
            <a:off x="3911650" y="2834393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163A5A"/>
                </a:solidFill>
                <a:ea typeface="微软雅黑" panose="020B0503020204020204" pitchFamily="34" charset="-122"/>
              </a:rPr>
              <a:t>四</a:t>
            </a:r>
          </a:p>
        </p:txBody>
      </p:sp>
      <p:sp>
        <p:nvSpPr>
          <p:cNvPr id="95" name="TextBox 94"/>
          <p:cNvSpPr txBox="1"/>
          <p:nvPr/>
        </p:nvSpPr>
        <p:spPr>
          <a:xfrm>
            <a:off x="4907196" y="2863315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ea typeface="微软雅黑" panose="020B0503020204020204" pitchFamily="34" charset="-122"/>
              </a:rPr>
              <a:t>五</a:t>
            </a:r>
          </a:p>
        </p:txBody>
      </p:sp>
      <p:sp>
        <p:nvSpPr>
          <p:cNvPr id="96" name="TextBox 95"/>
          <p:cNvSpPr txBox="1"/>
          <p:nvPr/>
        </p:nvSpPr>
        <p:spPr>
          <a:xfrm>
            <a:off x="5951872" y="2889148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163A5A"/>
                </a:solidFill>
                <a:ea typeface="微软雅黑" panose="020B0503020204020204" pitchFamily="34" charset="-122"/>
              </a:rPr>
              <a:t>六</a:t>
            </a:r>
          </a:p>
        </p:txBody>
      </p:sp>
      <p:sp>
        <p:nvSpPr>
          <p:cNvPr id="97" name="TextBox 96"/>
          <p:cNvSpPr txBox="1"/>
          <p:nvPr/>
        </p:nvSpPr>
        <p:spPr>
          <a:xfrm>
            <a:off x="6997912" y="2908639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  <a:ea typeface="微软雅黑" panose="020B0503020204020204" pitchFamily="34" charset="-122"/>
              </a:rPr>
              <a:t>七</a:t>
            </a:r>
            <a:endParaRPr lang="zh-CN" altLang="en-US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98" name="TextBox 97"/>
          <p:cNvSpPr txBox="1"/>
          <p:nvPr/>
        </p:nvSpPr>
        <p:spPr>
          <a:xfrm>
            <a:off x="8028728" y="2863711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163A5A"/>
                </a:solidFill>
                <a:ea typeface="微软雅黑" panose="020B0503020204020204" pitchFamily="34" charset="-122"/>
              </a:rPr>
              <a:t>八</a:t>
            </a:r>
          </a:p>
        </p:txBody>
      </p:sp>
      <p:grpSp>
        <p:nvGrpSpPr>
          <p:cNvPr id="99" name="组合 98"/>
          <p:cNvGrpSpPr/>
          <p:nvPr/>
        </p:nvGrpSpPr>
        <p:grpSpPr>
          <a:xfrm rot="10800000">
            <a:off x="1712150" y="2691082"/>
            <a:ext cx="633946" cy="823643"/>
            <a:chOff x="4020870" y="2194485"/>
            <a:chExt cx="1102258" cy="143209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00" name="等腰三角形 43"/>
            <p:cNvSpPr/>
            <p:nvPr/>
          </p:nvSpPr>
          <p:spPr>
            <a:xfrm>
              <a:off x="4020870" y="2194485"/>
              <a:ext cx="1102258" cy="1432090"/>
            </a:xfrm>
            <a:custGeom>
              <a:avLst/>
              <a:gdLst/>
              <a:ahLst/>
              <a:cxnLst/>
              <a:rect l="l" t="t" r="r" b="b"/>
              <a:pathLst>
                <a:path w="1102258" h="1432090">
                  <a:moveTo>
                    <a:pt x="761620" y="431870"/>
                  </a:moveTo>
                  <a:lnTo>
                    <a:pt x="856659" y="621949"/>
                  </a:lnTo>
                  <a:lnTo>
                    <a:pt x="234710" y="621949"/>
                  </a:lnTo>
                  <a:lnTo>
                    <a:pt x="325695" y="439980"/>
                  </a:lnTo>
                  <a:cubicBezTo>
                    <a:pt x="163858" y="520416"/>
                    <a:pt x="53779" y="687834"/>
                    <a:pt x="53779" y="880961"/>
                  </a:cubicBezTo>
                  <a:cubicBezTo>
                    <a:pt x="53779" y="1155639"/>
                    <a:pt x="276450" y="1378310"/>
                    <a:pt x="551128" y="1378310"/>
                  </a:cubicBezTo>
                  <a:cubicBezTo>
                    <a:pt x="825806" y="1378310"/>
                    <a:pt x="1048477" y="1155639"/>
                    <a:pt x="1048477" y="880961"/>
                  </a:cubicBezTo>
                  <a:cubicBezTo>
                    <a:pt x="1048477" y="681767"/>
                    <a:pt x="931374" y="509923"/>
                    <a:pt x="761620" y="431870"/>
                  </a:cubicBezTo>
                  <a:close/>
                  <a:moveTo>
                    <a:pt x="545685" y="0"/>
                  </a:moveTo>
                  <a:lnTo>
                    <a:pt x="726120" y="360871"/>
                  </a:lnTo>
                  <a:cubicBezTo>
                    <a:pt x="945108" y="431845"/>
                    <a:pt x="1102258" y="638051"/>
                    <a:pt x="1102258" y="880961"/>
                  </a:cubicBezTo>
                  <a:cubicBezTo>
                    <a:pt x="1102258" y="1185341"/>
                    <a:pt x="855509" y="1432090"/>
                    <a:pt x="551129" y="1432090"/>
                  </a:cubicBezTo>
                  <a:cubicBezTo>
                    <a:pt x="246749" y="1432090"/>
                    <a:pt x="0" y="1185341"/>
                    <a:pt x="0" y="880961"/>
                  </a:cubicBezTo>
                  <a:cubicBezTo>
                    <a:pt x="0" y="642821"/>
                    <a:pt x="151038" y="439958"/>
                    <a:pt x="363249" y="364872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14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01" name="等腰三角形 42"/>
            <p:cNvSpPr/>
            <p:nvPr/>
          </p:nvSpPr>
          <p:spPr>
            <a:xfrm>
              <a:off x="4044928" y="2251925"/>
              <a:ext cx="1054142" cy="1350592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45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102" name="TextBox 101"/>
          <p:cNvSpPr txBox="1"/>
          <p:nvPr/>
        </p:nvSpPr>
        <p:spPr>
          <a:xfrm>
            <a:off x="1821374" y="2834393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163A5A"/>
                </a:solidFill>
                <a:ea typeface="微软雅黑" panose="020B0503020204020204" pitchFamily="34" charset="-122"/>
              </a:rPr>
              <a:t>二</a:t>
            </a:r>
            <a:endParaRPr lang="zh-CN" altLang="en-US" dirty="0">
              <a:solidFill>
                <a:srgbClr val="163A5A"/>
              </a:solidFill>
              <a:ea typeface="微软雅黑" panose="020B0503020204020204" pitchFamily="34" charset="-122"/>
            </a:endParaRPr>
          </a:p>
        </p:txBody>
      </p:sp>
      <p:sp>
        <p:nvSpPr>
          <p:cNvPr id="104" name="矩形 103"/>
          <p:cNvSpPr/>
          <p:nvPr/>
        </p:nvSpPr>
        <p:spPr>
          <a:xfrm>
            <a:off x="5705439" y="3625855"/>
            <a:ext cx="90836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 smtClean="0">
                <a:ea typeface="微软雅黑" panose="020B0503020204020204" pitchFamily="34" charset="-122"/>
              </a:rPr>
              <a:t>库 存 管 理</a:t>
            </a:r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2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167455" y="4596146"/>
            <a:ext cx="372509" cy="273844"/>
          </a:xfrm>
        </p:spPr>
        <p:txBody>
          <a:bodyPr/>
          <a:lstStyle/>
          <a:p>
            <a:pPr>
              <a:defRPr/>
            </a:pPr>
            <a:fld id="{92482ACF-13B7-4141-A064-0E383F59048D}" type="slidenum">
              <a:rPr lang="zh-CN" altLang="en-US"/>
              <a:t>2</a:t>
            </a:fld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3129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300"/>
                            </p:stCondLst>
                            <p:childTnLst>
                              <p:par>
                                <p:cTn id="22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2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800"/>
                            </p:stCondLst>
                            <p:childTnLst>
                              <p:par>
                                <p:cTn id="2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300"/>
                            </p:stCondLst>
                            <p:childTnLst>
                              <p:par>
                                <p:cTn id="5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2800"/>
                            </p:stCondLst>
                            <p:childTnLst>
                              <p:par>
                                <p:cTn id="9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6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" grpId="0" animBg="1"/>
      <p:bldP spid="94" grpId="0"/>
      <p:bldP spid="24" grpId="0"/>
      <p:bldP spid="12" grpId="0"/>
      <p:bldP spid="66" grpId="0"/>
      <p:bldP spid="67" grpId="0"/>
      <p:bldP spid="68" grpId="0"/>
      <p:bldP spid="69" grpId="0"/>
      <p:bldP spid="70" grpId="0"/>
      <p:bldP spid="71" grpId="0"/>
      <p:bldP spid="73" grpId="0" animBg="1"/>
      <p:bldP spid="74" grpId="0"/>
      <p:bldP spid="75" grpId="0" animBg="1"/>
      <p:bldP spid="81" grpId="0" animBg="1"/>
      <p:bldP spid="82" grpId="0" animBg="1"/>
      <p:bldP spid="92" grpId="0"/>
      <p:bldP spid="93" grpId="0"/>
      <p:bldP spid="95" grpId="0"/>
      <p:bldP spid="96" grpId="0"/>
      <p:bldP spid="97" grpId="0"/>
      <p:bldP spid="98" grpId="0"/>
      <p:bldP spid="102" grpId="0"/>
      <p:bldP spid="10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Box 93"/>
          <p:cNvSpPr txBox="1"/>
          <p:nvPr/>
        </p:nvSpPr>
        <p:spPr>
          <a:xfrm>
            <a:off x="4828355" y="2162071"/>
            <a:ext cx="1569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3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库存管理</a:t>
            </a:r>
            <a:endParaRPr lang="zh-CN" altLang="en-US" sz="2400" spc="300" dirty="0"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2980431" y="1940247"/>
            <a:ext cx="1301106" cy="1301106"/>
            <a:chOff x="2683251" y="1980687"/>
            <a:chExt cx="1301106" cy="1301106"/>
          </a:xfrm>
          <a:solidFill>
            <a:schemeClr val="tx2">
              <a:lumMod val="50000"/>
            </a:schemeClr>
          </a:solidFill>
          <a:effectLst>
            <a:outerShdw blurRad="2540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88" name="椭圆 87"/>
            <p:cNvSpPr/>
            <p:nvPr/>
          </p:nvSpPr>
          <p:spPr>
            <a:xfrm>
              <a:off x="2683251" y="1980687"/>
              <a:ext cx="1301106" cy="130110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108" name="TextBox 107"/>
            <p:cNvSpPr txBox="1"/>
            <p:nvPr/>
          </p:nvSpPr>
          <p:spPr>
            <a:xfrm>
              <a:off x="3078587" y="2153595"/>
              <a:ext cx="527709" cy="83099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 smtClean="0">
                  <a:solidFill>
                    <a:schemeClr val="bg1"/>
                  </a:solidFill>
                  <a:latin typeface="Watford DB" pitchFamily="2" charset="0"/>
                  <a:ea typeface="造字工房劲黑（非商用）常规体" pitchFamily="50" charset="-122"/>
                </a:rPr>
                <a:t>6</a:t>
              </a:r>
              <a:endParaRPr lang="zh-CN" altLang="en-US" sz="4800" dirty="0">
                <a:solidFill>
                  <a:schemeClr val="bg1"/>
                </a:solidFill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cxnSp>
        <p:nvCxnSpPr>
          <p:cNvPr id="38" name="直接连接符 37"/>
          <p:cNvCxnSpPr/>
          <p:nvPr/>
        </p:nvCxnSpPr>
        <p:spPr>
          <a:xfrm flipV="1">
            <a:off x="4572000" y="1940247"/>
            <a:ext cx="0" cy="1301107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4541769" y="2590800"/>
            <a:ext cx="21428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>
                <a:solidFill>
                  <a:srgbClr val="163A5A"/>
                </a:solidFill>
                <a:ea typeface="微软雅黑" panose="020B0503020204020204" pitchFamily="34" charset="-122"/>
              </a:rPr>
              <a:t>Inventory </a:t>
            </a:r>
            <a:r>
              <a:rPr lang="en-US" altLang="zh-CN" sz="1600" dirty="0" smtClean="0">
                <a:solidFill>
                  <a:srgbClr val="163A5A"/>
                </a:solidFill>
                <a:ea typeface="微软雅黑" panose="020B0503020204020204" pitchFamily="34" charset="-122"/>
              </a:rPr>
              <a:t>Management</a:t>
            </a:r>
            <a:endParaRPr lang="zh-CN" altLang="en-US" sz="1600" dirty="0">
              <a:solidFill>
                <a:srgbClr val="163A5A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12467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/>
      <p:bldP spid="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" name="直接连接符 49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椭圆 50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库存</a:t>
            </a:r>
            <a:r>
              <a:rPr lang="zh-CN" altLang="en-US" sz="2000" spc="3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管理</a:t>
            </a:r>
            <a:endParaRPr lang="zh-CN" altLang="en-US" sz="2000" spc="300" dirty="0"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2433486" y="294772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167455" y="4596146"/>
            <a:ext cx="372509" cy="273844"/>
          </a:xfrm>
        </p:spPr>
        <p:txBody>
          <a:bodyPr/>
          <a:lstStyle/>
          <a:p>
            <a:pPr>
              <a:defRPr/>
            </a:pPr>
            <a:fld id="{92482ACF-13B7-4141-A064-0E383F59048D}" type="slidenum">
              <a:rPr lang="zh-CN" altLang="en-US"/>
              <a:t>21</a:t>
            </a:fld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8611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" name="直接连接符 49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椭圆 50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库存</a:t>
            </a:r>
            <a:r>
              <a:rPr lang="zh-CN" altLang="en-US" sz="2000" spc="3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管理</a:t>
            </a:r>
            <a:endParaRPr lang="zh-CN" altLang="en-US" sz="2000" spc="300" dirty="0"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2433486" y="294772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167455" y="4596146"/>
            <a:ext cx="372509" cy="273844"/>
          </a:xfrm>
        </p:spPr>
        <p:txBody>
          <a:bodyPr/>
          <a:lstStyle/>
          <a:p>
            <a:pPr>
              <a:defRPr/>
            </a:pPr>
            <a:fld id="{92482ACF-13B7-4141-A064-0E383F59048D}" type="slidenum">
              <a:rPr lang="zh-CN" altLang="en-US"/>
              <a:t>22</a:t>
            </a:fld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7920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" name="直接连接符 49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椭圆 50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库存</a:t>
            </a:r>
            <a:r>
              <a:rPr lang="zh-CN" altLang="en-US" sz="2000" spc="3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管理</a:t>
            </a:r>
            <a:endParaRPr lang="zh-CN" altLang="en-US" sz="2000" spc="300" dirty="0"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2433486" y="294772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167455" y="4596146"/>
            <a:ext cx="372509" cy="273844"/>
          </a:xfrm>
        </p:spPr>
        <p:txBody>
          <a:bodyPr/>
          <a:lstStyle/>
          <a:p>
            <a:pPr>
              <a:defRPr/>
            </a:pPr>
            <a:fld id="{92482ACF-13B7-4141-A064-0E383F59048D}" type="slidenum">
              <a:rPr lang="zh-CN" altLang="en-US"/>
              <a:t>23</a:t>
            </a:fld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7920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Box 93"/>
          <p:cNvSpPr txBox="1"/>
          <p:nvPr/>
        </p:nvSpPr>
        <p:spPr>
          <a:xfrm>
            <a:off x="4828355" y="2162071"/>
            <a:ext cx="1569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3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成本管理</a:t>
            </a:r>
            <a:endParaRPr lang="zh-CN" altLang="en-US" sz="2400" spc="300" dirty="0"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4757598" y="2623736"/>
            <a:ext cx="17111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rgbClr val="163A5A"/>
                </a:solidFill>
                <a:ea typeface="微软雅黑" panose="020B0503020204020204" pitchFamily="34" charset="-122"/>
              </a:rPr>
              <a:t>Cost Management</a:t>
            </a:r>
            <a:endParaRPr lang="en-US" altLang="zh-CN" sz="1600" dirty="0"/>
          </a:p>
        </p:txBody>
      </p:sp>
      <p:grpSp>
        <p:nvGrpSpPr>
          <p:cNvPr id="6" name="组合 5"/>
          <p:cNvGrpSpPr/>
          <p:nvPr/>
        </p:nvGrpSpPr>
        <p:grpSpPr>
          <a:xfrm>
            <a:off x="2980431" y="1940247"/>
            <a:ext cx="1301106" cy="1301106"/>
            <a:chOff x="2683251" y="1980687"/>
            <a:chExt cx="1301106" cy="1301106"/>
          </a:xfrm>
          <a:solidFill>
            <a:schemeClr val="tx2">
              <a:lumMod val="50000"/>
            </a:schemeClr>
          </a:solidFill>
          <a:effectLst>
            <a:outerShdw blurRad="2540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88" name="椭圆 87"/>
            <p:cNvSpPr/>
            <p:nvPr/>
          </p:nvSpPr>
          <p:spPr>
            <a:xfrm>
              <a:off x="2683251" y="1980687"/>
              <a:ext cx="1301106" cy="130110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108" name="TextBox 107"/>
            <p:cNvSpPr txBox="1"/>
            <p:nvPr/>
          </p:nvSpPr>
          <p:spPr>
            <a:xfrm>
              <a:off x="3078827" y="2153595"/>
              <a:ext cx="527709" cy="83099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 smtClean="0">
                  <a:solidFill>
                    <a:schemeClr val="bg1"/>
                  </a:solidFill>
                  <a:latin typeface="Watford DB" pitchFamily="2" charset="0"/>
                  <a:ea typeface="造字工房劲黑（非商用）常规体" pitchFamily="50" charset="-122"/>
                </a:rPr>
                <a:t>7</a:t>
              </a:r>
              <a:endParaRPr lang="zh-CN" altLang="en-US" sz="4800" dirty="0">
                <a:solidFill>
                  <a:schemeClr val="bg1"/>
                </a:solidFill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cxnSp>
        <p:nvCxnSpPr>
          <p:cNvPr id="38" name="直接连接符 37"/>
          <p:cNvCxnSpPr/>
          <p:nvPr/>
        </p:nvCxnSpPr>
        <p:spPr>
          <a:xfrm flipV="1">
            <a:off x="4572000" y="1940247"/>
            <a:ext cx="0" cy="1301107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912467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/>
      <p:bldP spid="116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" name="直接连接符 49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椭圆 50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成本</a:t>
            </a:r>
            <a:r>
              <a:rPr lang="zh-CN" altLang="en-US" sz="2000" spc="3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管理</a:t>
            </a:r>
            <a:endParaRPr lang="zh-CN" altLang="en-US" sz="2000" spc="300" dirty="0"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2433486" y="294772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167455" y="4596146"/>
            <a:ext cx="372509" cy="273844"/>
          </a:xfrm>
        </p:spPr>
        <p:txBody>
          <a:bodyPr/>
          <a:lstStyle/>
          <a:p>
            <a:pPr>
              <a:defRPr/>
            </a:pPr>
            <a:fld id="{92482ACF-13B7-4141-A064-0E383F59048D}" type="slidenum">
              <a:rPr lang="zh-CN" altLang="en-US"/>
              <a:t>25</a:t>
            </a:fld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807" y="917785"/>
            <a:ext cx="8586386" cy="2162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矩形 7"/>
          <p:cNvSpPr/>
          <p:nvPr/>
        </p:nvSpPr>
        <p:spPr>
          <a:xfrm>
            <a:off x="4469443" y="3427406"/>
            <a:ext cx="2672178" cy="7371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defRPr/>
            </a:pPr>
            <a:r>
              <a:rPr lang="zh-CN" altLang="en-US" sz="2000" b="1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查看</a:t>
            </a:r>
            <a:r>
              <a:rPr lang="zh-CN" altLang="en-US" sz="2000" b="1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信息</a:t>
            </a:r>
            <a:endParaRPr lang="en-US" altLang="zh-CN" sz="2000" b="1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 algn="ctr">
              <a:lnSpc>
                <a:spcPct val="90000"/>
              </a:lnSpc>
              <a:defRPr/>
            </a:pPr>
            <a:endParaRPr lang="zh-CN" altLang="en-US" sz="1100" noProof="1" smtClean="0">
              <a:solidFill>
                <a:srgbClr val="777777"/>
              </a:solidFill>
              <a:ea typeface="微软雅黑" panose="020B0503020204020204" pitchFamily="34" charset="-122"/>
            </a:endParaRP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点击收缩按钮列出相应表单</a:t>
            </a:r>
            <a:endParaRPr lang="zh-CN" altLang="en-US" sz="1400" noProof="1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548611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2" grpId="0"/>
      <p:bldP spid="8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" name="直接连接符 49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椭圆 50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成本</a:t>
            </a:r>
            <a:r>
              <a:rPr lang="zh-CN" altLang="en-US" sz="2000" spc="3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管理</a:t>
            </a:r>
            <a:endParaRPr lang="zh-CN" altLang="en-US" sz="2000" spc="300" dirty="0"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2433486" y="294772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880" y="693387"/>
            <a:ext cx="7657411" cy="43253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359" y="1071252"/>
            <a:ext cx="8735282" cy="3569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167455" y="4596146"/>
            <a:ext cx="372509" cy="273844"/>
          </a:xfrm>
        </p:spPr>
        <p:txBody>
          <a:bodyPr/>
          <a:lstStyle/>
          <a:p>
            <a:pPr>
              <a:defRPr/>
            </a:pPr>
            <a:fld id="{92482ACF-13B7-4141-A064-0E383F59048D}" type="slidenum">
              <a:rPr lang="zh-CN" altLang="en-US"/>
              <a:t>26</a:t>
            </a:fld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2050" name="Picture 2" descr="J:\东软\Vue.js\文档\捕获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149" y="989171"/>
            <a:ext cx="7759701" cy="3733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J:\东软\Vue.js\文档\7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025" y="1601946"/>
            <a:ext cx="7727950" cy="250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4924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8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out)">
                                      <p:cBhvr>
                                        <p:cTn id="2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6" presetClass="exit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in)">
                                      <p:cBhvr>
                                        <p:cTn id="2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35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21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39" dur="1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1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8)">
                                      <p:cBhvr>
                                        <p:cTn id="43" dur="1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2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" name="直接连接符 49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椭圆 50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成本</a:t>
            </a:r>
            <a:r>
              <a:rPr lang="zh-CN" altLang="en-US" sz="2000" spc="3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管理</a:t>
            </a:r>
            <a:endParaRPr lang="zh-CN" altLang="en-US" sz="2000" spc="300" dirty="0"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2433486" y="294772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167455" y="4596146"/>
            <a:ext cx="372509" cy="273844"/>
          </a:xfrm>
        </p:spPr>
        <p:txBody>
          <a:bodyPr/>
          <a:lstStyle/>
          <a:p>
            <a:pPr>
              <a:defRPr/>
            </a:pPr>
            <a:fld id="{92482ACF-13B7-4141-A064-0E383F59048D}" type="slidenum">
              <a:rPr lang="zh-CN" altLang="en-US"/>
              <a:t>27</a:t>
            </a:fld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3074" name="Picture 2" descr="J:\东软\Vue.js\文档\8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675" y="1605180"/>
            <a:ext cx="6819901" cy="565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矩形 7"/>
          <p:cNvSpPr/>
          <p:nvPr/>
        </p:nvSpPr>
        <p:spPr>
          <a:xfrm>
            <a:off x="3200405" y="812636"/>
            <a:ext cx="5428338" cy="7371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defRPr/>
            </a:pPr>
            <a:r>
              <a:rPr lang="zh-CN" altLang="en-US" sz="2000" b="1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编辑</a:t>
            </a:r>
            <a:r>
              <a:rPr lang="zh-CN" altLang="en-US" sz="2000" b="1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信息</a:t>
            </a:r>
            <a:endParaRPr lang="en-US" altLang="zh-CN" sz="2000" b="1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 algn="ctr">
              <a:lnSpc>
                <a:spcPct val="90000"/>
              </a:lnSpc>
              <a:defRPr/>
            </a:pPr>
            <a:endParaRPr lang="zh-CN" altLang="en-US" sz="1100" noProof="1" smtClean="0">
              <a:solidFill>
                <a:srgbClr val="777777"/>
              </a:solidFill>
              <a:ea typeface="微软雅黑" panose="020B0503020204020204" pitchFamily="34" charset="-122"/>
            </a:endParaRP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点击编辑出现相应输入框，修改信息后点击完成按钮成功编辑</a:t>
            </a:r>
            <a:endParaRPr lang="zh-CN" altLang="en-US" sz="1400" noProof="1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</p:txBody>
      </p:sp>
      <p:pic>
        <p:nvPicPr>
          <p:cNvPr id="3075" name="Picture 3" descr="J:\东软\Vue.js\文档\9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2146" y="696983"/>
            <a:ext cx="7059613" cy="3057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矩形 9"/>
          <p:cNvSpPr/>
          <p:nvPr/>
        </p:nvSpPr>
        <p:spPr>
          <a:xfrm>
            <a:off x="429496" y="3929909"/>
            <a:ext cx="5428338" cy="7371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defRPr/>
            </a:pPr>
            <a:r>
              <a:rPr lang="zh-CN" altLang="en-US" sz="2000" b="1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新增</a:t>
            </a:r>
            <a:r>
              <a:rPr lang="zh-CN" altLang="en-US" sz="2000" b="1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信息</a:t>
            </a:r>
            <a:endParaRPr lang="en-US" altLang="zh-CN" sz="2000" b="1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 algn="ctr">
              <a:lnSpc>
                <a:spcPct val="90000"/>
              </a:lnSpc>
              <a:defRPr/>
            </a:pPr>
            <a:endParaRPr lang="zh-CN" altLang="en-US" sz="1100" noProof="1" smtClean="0">
              <a:solidFill>
                <a:srgbClr val="777777"/>
              </a:solidFill>
              <a:ea typeface="微软雅黑" panose="020B0503020204020204" pitchFamily="34" charset="-122"/>
            </a:endParaRP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点击“新增其他”出现弹出框，编辑点击确定成功新增</a:t>
            </a:r>
            <a:endParaRPr lang="zh-CN" altLang="en-US" sz="1400" noProof="1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164924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0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2" grpId="0"/>
      <p:bldP spid="8" grpId="0"/>
      <p:bldP spid="10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Box 93"/>
          <p:cNvSpPr txBox="1"/>
          <p:nvPr/>
        </p:nvSpPr>
        <p:spPr>
          <a:xfrm>
            <a:off x="4828355" y="2162071"/>
            <a:ext cx="19399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3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附加   总结</a:t>
            </a:r>
            <a:endParaRPr lang="zh-CN" altLang="en-US" sz="2400" spc="300" dirty="0"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4757598" y="2599266"/>
            <a:ext cx="20660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rgbClr val="163A5A"/>
                </a:solidFill>
                <a:ea typeface="微软雅黑" panose="020B0503020204020204" pitchFamily="34" charset="-122"/>
              </a:rPr>
              <a:t>Additional &amp; </a:t>
            </a:r>
            <a:r>
              <a:rPr lang="en-US" altLang="zh-CN" sz="1600" dirty="0" smtClean="0">
                <a:solidFill>
                  <a:srgbClr val="163A5A"/>
                </a:solidFill>
                <a:ea typeface="微软雅黑" panose="020B0503020204020204" pitchFamily="34" charset="-122"/>
              </a:rPr>
              <a:t>Summary</a:t>
            </a:r>
            <a:endParaRPr lang="en-US" altLang="zh-CN" sz="1600" dirty="0"/>
          </a:p>
        </p:txBody>
      </p:sp>
      <p:grpSp>
        <p:nvGrpSpPr>
          <p:cNvPr id="6" name="组合 5"/>
          <p:cNvGrpSpPr/>
          <p:nvPr/>
        </p:nvGrpSpPr>
        <p:grpSpPr>
          <a:xfrm>
            <a:off x="2980431" y="1940247"/>
            <a:ext cx="1301106" cy="1301106"/>
            <a:chOff x="2683251" y="1980687"/>
            <a:chExt cx="1301106" cy="1301106"/>
          </a:xfrm>
          <a:solidFill>
            <a:schemeClr val="tx2">
              <a:lumMod val="50000"/>
            </a:schemeClr>
          </a:solidFill>
          <a:effectLst>
            <a:outerShdw blurRad="2540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88" name="椭圆 87"/>
            <p:cNvSpPr/>
            <p:nvPr/>
          </p:nvSpPr>
          <p:spPr>
            <a:xfrm>
              <a:off x="2683251" y="1980687"/>
              <a:ext cx="1301106" cy="130110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108" name="TextBox 107"/>
            <p:cNvSpPr txBox="1"/>
            <p:nvPr/>
          </p:nvSpPr>
          <p:spPr>
            <a:xfrm>
              <a:off x="3069949" y="2147263"/>
              <a:ext cx="527709" cy="83099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>
                  <a:solidFill>
                    <a:schemeClr val="bg1"/>
                  </a:solidFill>
                  <a:latin typeface="Watford DB" pitchFamily="2" charset="0"/>
                  <a:ea typeface="造字工房劲黑（非商用）常规体" pitchFamily="50" charset="-122"/>
                </a:rPr>
                <a:t>8</a:t>
              </a:r>
              <a:endParaRPr lang="zh-CN" altLang="en-US" sz="4800" dirty="0">
                <a:solidFill>
                  <a:schemeClr val="bg1"/>
                </a:solidFill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cxnSp>
        <p:nvCxnSpPr>
          <p:cNvPr id="38" name="直接连接符 37"/>
          <p:cNvCxnSpPr/>
          <p:nvPr/>
        </p:nvCxnSpPr>
        <p:spPr>
          <a:xfrm flipV="1">
            <a:off x="4572000" y="1940247"/>
            <a:ext cx="0" cy="1301107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5609697" y="2221056"/>
            <a:ext cx="319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&amp;</a:t>
            </a:r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70702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25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/>
      <p:bldP spid="116" grpId="0"/>
      <p:bldP spid="2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" name="直接连接符 49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椭圆 50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2433486" y="294772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908957" y="206330"/>
            <a:ext cx="7745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首页</a:t>
            </a:r>
          </a:p>
        </p:txBody>
      </p:sp>
      <p:pic>
        <p:nvPicPr>
          <p:cNvPr id="10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208" y="730338"/>
            <a:ext cx="7635584" cy="41774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7333" y="797872"/>
            <a:ext cx="4430296" cy="40423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3" name="矩形 12"/>
          <p:cNvSpPr/>
          <p:nvPr/>
        </p:nvSpPr>
        <p:spPr>
          <a:xfrm>
            <a:off x="1100166" y="1357781"/>
            <a:ext cx="1838344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>
                <a:solidFill>
                  <a:schemeClr val="bg1">
                    <a:lumMod val="75000"/>
                  </a:schemeClr>
                </a:solidFill>
                <a:ea typeface="微软雅黑" panose="020B0503020204020204" pitchFamily="34" charset="-122"/>
                <a:cs typeface="+mn-ea"/>
              </a:rPr>
              <a:t>当密码未输入</a:t>
            </a: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>
                <a:solidFill>
                  <a:schemeClr val="bg1">
                    <a:lumMod val="75000"/>
                  </a:schemeClr>
                </a:solidFill>
                <a:ea typeface="微软雅黑" panose="020B0503020204020204" pitchFamily="34" charset="-122"/>
                <a:cs typeface="+mn-ea"/>
              </a:rPr>
              <a:t>或者</a:t>
            </a: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>
                <a:solidFill>
                  <a:schemeClr val="bg1">
                    <a:lumMod val="75000"/>
                  </a:schemeClr>
                </a:solidFill>
                <a:ea typeface="微软雅黑" panose="020B0503020204020204" pitchFamily="34" charset="-122"/>
                <a:cs typeface="+mn-ea"/>
              </a:rPr>
              <a:t>输入出错时</a:t>
            </a:r>
          </a:p>
          <a:p>
            <a:pPr marL="285750" indent="-285750">
              <a:buFont typeface="Wingdings" panose="05000000000000000000" charset="0"/>
              <a:buChar char="Ø"/>
              <a:defRPr/>
            </a:pPr>
            <a:endParaRPr lang="zh-CN" altLang="en-US" sz="1400" noProof="1">
              <a:solidFill>
                <a:schemeClr val="bg1">
                  <a:lumMod val="75000"/>
                </a:schemeClr>
              </a:solidFill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9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167455" y="4596146"/>
            <a:ext cx="372509" cy="273844"/>
          </a:xfrm>
        </p:spPr>
        <p:txBody>
          <a:bodyPr/>
          <a:lstStyle/>
          <a:p>
            <a:pPr>
              <a:defRPr/>
            </a:pPr>
            <a:fld id="{92482ACF-13B7-4141-A064-0E383F59048D}" type="slidenum">
              <a:rPr lang="zh-CN" altLang="en-US"/>
              <a:t>29</a:t>
            </a:fld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5315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800"/>
                            </p:stCondLst>
                            <p:childTnLst>
                              <p:par>
                                <p:cTn id="17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7" grpId="0"/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Box 93"/>
          <p:cNvSpPr txBox="1"/>
          <p:nvPr/>
        </p:nvSpPr>
        <p:spPr>
          <a:xfrm>
            <a:off x="4828355" y="2162071"/>
            <a:ext cx="1569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3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项目简介</a:t>
            </a:r>
            <a:endParaRPr lang="zh-CN" altLang="en-US" sz="2400" spc="300" dirty="0"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5007250" y="2590800"/>
            <a:ext cx="12118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rgbClr val="163A5A"/>
                </a:solidFill>
                <a:ea typeface="微软雅黑" panose="020B0503020204020204" pitchFamily="34" charset="-122"/>
              </a:rPr>
              <a:t>Project brief</a:t>
            </a:r>
            <a:endParaRPr lang="zh-CN" altLang="en-US" sz="1600" dirty="0">
              <a:solidFill>
                <a:srgbClr val="163A5A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2980431" y="1940247"/>
            <a:ext cx="1301106" cy="1301106"/>
            <a:chOff x="2683251" y="1980687"/>
            <a:chExt cx="1301106" cy="1301106"/>
          </a:xfrm>
          <a:solidFill>
            <a:schemeClr val="tx2">
              <a:lumMod val="50000"/>
            </a:schemeClr>
          </a:solidFill>
          <a:effectLst>
            <a:outerShdw blurRad="2540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88" name="椭圆 87"/>
            <p:cNvSpPr/>
            <p:nvPr/>
          </p:nvSpPr>
          <p:spPr>
            <a:xfrm>
              <a:off x="2683251" y="1980687"/>
              <a:ext cx="1301106" cy="130110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108" name="TextBox 107"/>
            <p:cNvSpPr txBox="1"/>
            <p:nvPr/>
          </p:nvSpPr>
          <p:spPr>
            <a:xfrm>
              <a:off x="3002623" y="2185262"/>
              <a:ext cx="662361" cy="83099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 smtClean="0">
                  <a:solidFill>
                    <a:schemeClr val="bg1"/>
                  </a:solidFill>
                  <a:latin typeface="Watford DB" pitchFamily="2" charset="0"/>
                  <a:ea typeface="造字工房劲黑（非商用）常规体" pitchFamily="50" charset="-122"/>
                </a:rPr>
                <a:t>1</a:t>
              </a:r>
              <a:endParaRPr lang="zh-CN" altLang="en-US" sz="4800" dirty="0">
                <a:solidFill>
                  <a:schemeClr val="bg1"/>
                </a:solidFill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cxnSp>
        <p:nvCxnSpPr>
          <p:cNvPr id="38" name="直接连接符 37"/>
          <p:cNvCxnSpPr/>
          <p:nvPr/>
        </p:nvCxnSpPr>
        <p:spPr>
          <a:xfrm flipV="1">
            <a:off x="4572000" y="1940247"/>
            <a:ext cx="0" cy="1301107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/>
      <p:bldP spid="116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" name="直接连接符 49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椭圆 50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2433486" y="294772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879" y="840074"/>
            <a:ext cx="7893439" cy="35350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系统说明</a:t>
            </a:r>
          </a:p>
        </p:txBody>
      </p:sp>
      <p:sp>
        <p:nvSpPr>
          <p:cNvPr id="10" name="矩形 9"/>
          <p:cNvSpPr/>
          <p:nvPr/>
        </p:nvSpPr>
        <p:spPr>
          <a:xfrm>
            <a:off x="5868143" y="3656138"/>
            <a:ext cx="266664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charset="0"/>
              <a:buChar char="Ø"/>
              <a:defRPr/>
            </a:pP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成功登陆后跳转到系统说明</a:t>
            </a:r>
            <a:endParaRPr lang="en-US" altLang="zh-CN" sz="1400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 marL="285750" indent="-285750">
              <a:buFont typeface="Wingdings" panose="05000000000000000000" charset="0"/>
              <a:buChar char="Ø"/>
              <a:defRPr/>
            </a:pP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点击</a:t>
            </a: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侧边</a:t>
            </a: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导航栏</a:t>
            </a:r>
            <a:endParaRPr lang="en-US" altLang="zh-CN" sz="1400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 marL="285750" indent="-285750">
              <a:buFont typeface="Wingdings" panose="05000000000000000000" charset="0"/>
              <a:buChar char="Ø"/>
              <a:defRPr/>
            </a:pP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进入相应功能界面</a:t>
            </a:r>
            <a:endParaRPr lang="zh-CN" altLang="en-US" sz="1400" noProof="1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8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167455" y="4596146"/>
            <a:ext cx="372509" cy="273844"/>
          </a:xfrm>
        </p:spPr>
        <p:txBody>
          <a:bodyPr/>
          <a:lstStyle/>
          <a:p>
            <a:pPr>
              <a:defRPr/>
            </a:pPr>
            <a:fld id="{92482ACF-13B7-4141-A064-0E383F59048D}" type="slidenum">
              <a:rPr lang="zh-CN" altLang="en-US"/>
              <a:t>30</a:t>
            </a:fld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27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800"/>
                            </p:stCondLst>
                            <p:childTnLst>
                              <p:par>
                                <p:cTn id="17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3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9" grpId="0"/>
      <p:bldP spid="10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" name="直接连接符 49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椭圆 50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个人信息</a:t>
            </a:r>
          </a:p>
        </p:txBody>
      </p:sp>
      <p:cxnSp>
        <p:nvCxnSpPr>
          <p:cNvPr id="6" name="直接连接符 5"/>
          <p:cNvCxnSpPr/>
          <p:nvPr/>
        </p:nvCxnSpPr>
        <p:spPr>
          <a:xfrm>
            <a:off x="2433486" y="294772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257" y="907838"/>
            <a:ext cx="6610350" cy="35754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矩形 9"/>
          <p:cNvSpPr/>
          <p:nvPr/>
        </p:nvSpPr>
        <p:spPr>
          <a:xfrm>
            <a:off x="6560599" y="1124810"/>
            <a:ext cx="2672178" cy="13834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defRPr/>
            </a:pPr>
            <a:r>
              <a:rPr lang="zh-CN" altLang="en-US" sz="2000" b="1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修改个人信息</a:t>
            </a:r>
            <a:endParaRPr lang="en-US" altLang="zh-CN" sz="2000" b="1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 algn="ctr">
              <a:lnSpc>
                <a:spcPct val="90000"/>
              </a:lnSpc>
              <a:defRPr/>
            </a:pPr>
            <a:endParaRPr lang="zh-CN" altLang="en-US" sz="1100" noProof="1" smtClean="0">
              <a:solidFill>
                <a:srgbClr val="777777"/>
              </a:solidFill>
              <a:ea typeface="微软雅黑" panose="020B0503020204020204" pitchFamily="34" charset="-122"/>
            </a:endParaRP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点击“编辑”</a:t>
            </a:r>
            <a:endParaRPr lang="en-US" altLang="zh-CN" sz="1400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 跳转到 编辑框</a:t>
            </a:r>
            <a:endParaRPr lang="en-US" altLang="zh-CN" sz="1400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修改</a:t>
            </a: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后点“提交”</a:t>
            </a:r>
            <a:endParaRPr lang="en-US" altLang="zh-CN" sz="1400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即</a:t>
            </a: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可成功修改</a:t>
            </a:r>
            <a:endParaRPr lang="zh-CN" altLang="en-US" sz="1400" noProof="1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</p:txBody>
      </p:sp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268" y="707796"/>
            <a:ext cx="4405886" cy="41571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167455" y="4596146"/>
            <a:ext cx="372509" cy="273844"/>
          </a:xfrm>
        </p:spPr>
        <p:txBody>
          <a:bodyPr/>
          <a:lstStyle/>
          <a:p>
            <a:pPr>
              <a:defRPr/>
            </a:pPr>
            <a:fld id="{92482ACF-13B7-4141-A064-0E383F59048D}" type="slidenum">
              <a:rPr lang="zh-CN" altLang="en-US"/>
              <a:t>31</a:t>
            </a:fld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27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4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4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2" grpId="0"/>
      <p:bldP spid="10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0150" y="1562100"/>
            <a:ext cx="6743700" cy="20193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149" y="871978"/>
            <a:ext cx="7281333" cy="3170489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683" y="1123163"/>
            <a:ext cx="7281333" cy="3171151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815" y="1375848"/>
            <a:ext cx="7281333" cy="3174970"/>
          </a:xfrm>
          <a:prstGeom prst="rect">
            <a:avLst/>
          </a:prstGeom>
        </p:spPr>
      </p:pic>
      <p:cxnSp>
        <p:nvCxnSpPr>
          <p:cNvPr id="14" name="直接连接符 1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椭圆 1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908957" y="206330"/>
            <a:ext cx="7745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换肤</a:t>
            </a:r>
          </a:p>
        </p:txBody>
      </p:sp>
      <p:cxnSp>
        <p:nvCxnSpPr>
          <p:cNvPr id="17" name="直接连接符 16"/>
          <p:cNvCxnSpPr/>
          <p:nvPr/>
        </p:nvCxnSpPr>
        <p:spPr>
          <a:xfrm>
            <a:off x="2433486" y="294772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167455" y="4596146"/>
            <a:ext cx="372509" cy="273844"/>
          </a:xfrm>
        </p:spPr>
        <p:txBody>
          <a:bodyPr/>
          <a:lstStyle/>
          <a:p>
            <a:pPr>
              <a:defRPr/>
            </a:pPr>
            <a:fld id="{92482ACF-13B7-4141-A064-0E383F59048D}" type="slidenum">
              <a:rPr lang="zh-CN" altLang="en-US"/>
              <a:t>32</a:t>
            </a:fld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7630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4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3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55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" name="直接连接符 49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椭圆 50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908957" y="206330"/>
            <a:ext cx="7745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总结</a:t>
            </a:r>
          </a:p>
        </p:txBody>
      </p:sp>
      <p:cxnSp>
        <p:nvCxnSpPr>
          <p:cNvPr id="6" name="直接连接符 5"/>
          <p:cNvCxnSpPr/>
          <p:nvPr/>
        </p:nvCxnSpPr>
        <p:spPr>
          <a:xfrm>
            <a:off x="2433486" y="294772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683528" y="893991"/>
            <a:ext cx="267217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defRPr/>
            </a:pPr>
            <a:r>
              <a:rPr lang="zh-CN" altLang="en-US" sz="2000" b="1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组长</a:t>
            </a:r>
            <a:r>
              <a:rPr lang="en-US" altLang="zh-CN" sz="2000" b="1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-</a:t>
            </a:r>
            <a:r>
              <a:rPr lang="zh-CN" altLang="en-US" sz="2000" b="1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李安妮</a:t>
            </a:r>
            <a:endParaRPr lang="en-US" altLang="zh-CN" sz="2000" b="1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8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167455" y="4596146"/>
            <a:ext cx="372509" cy="273844"/>
          </a:xfrm>
        </p:spPr>
        <p:txBody>
          <a:bodyPr/>
          <a:lstStyle/>
          <a:p>
            <a:pPr>
              <a:defRPr/>
            </a:pPr>
            <a:fld id="{92482ACF-13B7-4141-A064-0E383F59048D}" type="slidenum">
              <a:rPr lang="zh-CN" altLang="en-US"/>
              <a:t>33</a:t>
            </a:fld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4297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2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" name="直接连接符 49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椭圆 50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908957" y="206330"/>
            <a:ext cx="7745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总结</a:t>
            </a:r>
          </a:p>
        </p:txBody>
      </p:sp>
      <p:cxnSp>
        <p:nvCxnSpPr>
          <p:cNvPr id="6" name="直接连接符 5"/>
          <p:cNvCxnSpPr/>
          <p:nvPr/>
        </p:nvCxnSpPr>
        <p:spPr>
          <a:xfrm>
            <a:off x="2433486" y="294772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683528" y="893991"/>
            <a:ext cx="267217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defRPr/>
            </a:pPr>
            <a:r>
              <a:rPr lang="zh-CN" altLang="en-US" sz="2000" b="1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组员</a:t>
            </a:r>
            <a:r>
              <a:rPr lang="en-US" altLang="zh-CN" sz="2000" b="1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-</a:t>
            </a:r>
            <a:r>
              <a:rPr lang="zh-CN" altLang="en-US" sz="2000" b="1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彭子圆</a:t>
            </a:r>
            <a:endParaRPr lang="en-US" altLang="zh-CN" sz="2000" b="1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8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167455" y="4596146"/>
            <a:ext cx="372509" cy="273844"/>
          </a:xfrm>
        </p:spPr>
        <p:txBody>
          <a:bodyPr/>
          <a:lstStyle/>
          <a:p>
            <a:pPr>
              <a:defRPr/>
            </a:pPr>
            <a:fld id="{92482ACF-13B7-4141-A064-0E383F59048D}" type="slidenum">
              <a:rPr lang="zh-CN" altLang="en-US"/>
              <a:t>34</a:t>
            </a:fld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2753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2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" name="直接连接符 49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椭圆 50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908957" y="206330"/>
            <a:ext cx="7745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总结</a:t>
            </a:r>
          </a:p>
        </p:txBody>
      </p:sp>
      <p:cxnSp>
        <p:nvCxnSpPr>
          <p:cNvPr id="6" name="直接连接符 5"/>
          <p:cNvCxnSpPr/>
          <p:nvPr/>
        </p:nvCxnSpPr>
        <p:spPr>
          <a:xfrm>
            <a:off x="2433486" y="294772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683528" y="893991"/>
            <a:ext cx="267217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defRPr/>
            </a:pPr>
            <a:r>
              <a:rPr lang="zh-CN" altLang="en-US" sz="2000" b="1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组员</a:t>
            </a:r>
            <a:r>
              <a:rPr lang="en-US" altLang="zh-CN" sz="2000" b="1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-</a:t>
            </a:r>
            <a:r>
              <a:rPr lang="zh-CN" altLang="en-US" sz="2000" b="1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陈思渌</a:t>
            </a:r>
            <a:endParaRPr lang="en-US" altLang="zh-CN" sz="2000" b="1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8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167455" y="4596146"/>
            <a:ext cx="372509" cy="273844"/>
          </a:xfrm>
        </p:spPr>
        <p:txBody>
          <a:bodyPr/>
          <a:lstStyle/>
          <a:p>
            <a:pPr>
              <a:defRPr/>
            </a:pPr>
            <a:fld id="{92482ACF-13B7-4141-A064-0E383F59048D}" type="slidenum">
              <a:rPr lang="zh-CN" altLang="en-US"/>
              <a:t>35</a:t>
            </a:fld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2753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2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" name="直接连接符 49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椭圆 50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908957" y="206330"/>
            <a:ext cx="7745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总结</a:t>
            </a:r>
          </a:p>
        </p:txBody>
      </p:sp>
      <p:cxnSp>
        <p:nvCxnSpPr>
          <p:cNvPr id="6" name="直接连接符 5"/>
          <p:cNvCxnSpPr/>
          <p:nvPr/>
        </p:nvCxnSpPr>
        <p:spPr>
          <a:xfrm>
            <a:off x="2433486" y="294772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683528" y="893991"/>
            <a:ext cx="267217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defRPr/>
            </a:pPr>
            <a:r>
              <a:rPr lang="zh-CN" altLang="en-US" sz="2000" b="1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组员</a:t>
            </a:r>
            <a:r>
              <a:rPr lang="en-US" altLang="zh-CN" sz="2000" b="1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-</a:t>
            </a:r>
            <a:r>
              <a:rPr lang="zh-CN" altLang="en-US" sz="2000" b="1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丁苗</a:t>
            </a:r>
            <a:endParaRPr lang="en-US" altLang="zh-CN" sz="2000" b="1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8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167455" y="4596146"/>
            <a:ext cx="372509" cy="273844"/>
          </a:xfrm>
        </p:spPr>
        <p:txBody>
          <a:bodyPr/>
          <a:lstStyle/>
          <a:p>
            <a:pPr>
              <a:defRPr/>
            </a:pPr>
            <a:fld id="{92482ACF-13B7-4141-A064-0E383F59048D}" type="slidenum">
              <a:rPr lang="zh-CN" altLang="en-US"/>
              <a:t>36</a:t>
            </a:fld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2753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2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" name="直接连接符 49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椭圆 50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908957" y="206330"/>
            <a:ext cx="7745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总结</a:t>
            </a:r>
          </a:p>
        </p:txBody>
      </p:sp>
      <p:cxnSp>
        <p:nvCxnSpPr>
          <p:cNvPr id="6" name="直接连接符 5"/>
          <p:cNvCxnSpPr/>
          <p:nvPr/>
        </p:nvCxnSpPr>
        <p:spPr>
          <a:xfrm>
            <a:off x="2433486" y="294772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683528" y="893991"/>
            <a:ext cx="267217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defRPr/>
            </a:pPr>
            <a:r>
              <a:rPr lang="zh-CN" altLang="en-US" sz="2000" b="1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组员</a:t>
            </a:r>
            <a:r>
              <a:rPr lang="en-US" altLang="zh-CN" sz="2000" b="1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-</a:t>
            </a:r>
            <a:r>
              <a:rPr lang="zh-CN" altLang="en-US" sz="2000" b="1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何青杏</a:t>
            </a:r>
            <a:endParaRPr lang="en-US" altLang="zh-CN" sz="2000" b="1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8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167455" y="4596146"/>
            <a:ext cx="372509" cy="273844"/>
          </a:xfrm>
        </p:spPr>
        <p:txBody>
          <a:bodyPr/>
          <a:lstStyle/>
          <a:p>
            <a:pPr>
              <a:defRPr/>
            </a:pPr>
            <a:fld id="{92482ACF-13B7-4141-A064-0E383F59048D}" type="slidenum">
              <a:rPr lang="zh-CN" altLang="en-US"/>
              <a:t>37</a:t>
            </a:fld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2753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2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" name="直接连接符 49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椭圆 50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908957" y="206330"/>
            <a:ext cx="7745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总结</a:t>
            </a:r>
          </a:p>
        </p:txBody>
      </p:sp>
      <p:cxnSp>
        <p:nvCxnSpPr>
          <p:cNvPr id="6" name="直接连接符 5"/>
          <p:cNvCxnSpPr/>
          <p:nvPr/>
        </p:nvCxnSpPr>
        <p:spPr>
          <a:xfrm>
            <a:off x="2433486" y="294772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683528" y="893991"/>
            <a:ext cx="267217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defRPr/>
            </a:pPr>
            <a:r>
              <a:rPr lang="zh-CN" altLang="en-US" sz="2000" b="1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组员</a:t>
            </a:r>
            <a:r>
              <a:rPr lang="en-US" altLang="zh-CN" sz="2000" b="1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-</a:t>
            </a:r>
            <a:r>
              <a:rPr lang="zh-CN" altLang="en-US" sz="2000" b="1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许浩林</a:t>
            </a:r>
            <a:endParaRPr lang="en-US" altLang="zh-CN" sz="2000" b="1" noProof="1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8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167455" y="4596146"/>
            <a:ext cx="372509" cy="273844"/>
          </a:xfrm>
        </p:spPr>
        <p:txBody>
          <a:bodyPr/>
          <a:lstStyle/>
          <a:p>
            <a:pPr>
              <a:defRPr/>
            </a:pPr>
            <a:fld id="{92482ACF-13B7-4141-A064-0E383F59048D}" type="slidenum">
              <a:rPr lang="zh-CN" altLang="en-US"/>
              <a:t>38</a:t>
            </a:fld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2753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2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617840" y="183809"/>
            <a:ext cx="4221110" cy="4221110"/>
            <a:chOff x="1008115" y="2542722"/>
            <a:chExt cx="1360493" cy="1360493"/>
          </a:xfrm>
        </p:grpSpPr>
        <p:grpSp>
          <p:nvGrpSpPr>
            <p:cNvPr id="5" name="组合 4"/>
            <p:cNvGrpSpPr/>
            <p:nvPr/>
          </p:nvGrpSpPr>
          <p:grpSpPr>
            <a:xfrm>
              <a:off x="1008115" y="2542722"/>
              <a:ext cx="1360493" cy="1360493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7" name="同心圆 6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tx1"/>
                  </a:solidFill>
                  <a:ea typeface="微软雅黑" panose="020B0503020204020204" pitchFamily="34" charset="-122"/>
                </a:endParaRPr>
              </a:p>
            </p:txBody>
          </p:sp>
          <p:sp>
            <p:nvSpPr>
              <p:cNvPr id="8" name="椭圆 7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6" name="TextBox 5"/>
            <p:cNvSpPr txBox="1"/>
            <p:nvPr/>
          </p:nvSpPr>
          <p:spPr>
            <a:xfrm>
              <a:off x="1357180" y="2796039"/>
              <a:ext cx="59540" cy="2678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zh-CN" altLang="en-US" sz="4800" dirty="0"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3164240" y="2385415"/>
            <a:ext cx="3262432" cy="70788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zh-CN" altLang="en-US" sz="4000" dirty="0" smtClean="0">
                <a:latin typeface="华文行楷" pitchFamily="2" charset="-122"/>
                <a:ea typeface="华文行楷" pitchFamily="2" charset="-122"/>
              </a:rPr>
              <a:t>谢谢您的观看</a:t>
            </a:r>
            <a:endParaRPr lang="zh-CN" altLang="en-US" sz="4000" dirty="0">
              <a:latin typeface="华文行楷" pitchFamily="2" charset="-122"/>
              <a:ea typeface="华文行楷" pitchFamily="2" charset="-122"/>
            </a:endParaRPr>
          </a:p>
        </p:txBody>
      </p:sp>
      <p:cxnSp>
        <p:nvCxnSpPr>
          <p:cNvPr id="12" name="直接连接符 11"/>
          <p:cNvCxnSpPr/>
          <p:nvPr/>
        </p:nvCxnSpPr>
        <p:spPr>
          <a:xfrm>
            <a:off x="3190875" y="2332464"/>
            <a:ext cx="306416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3190874" y="2379651"/>
            <a:ext cx="306416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椭圆 18"/>
          <p:cNvSpPr/>
          <p:nvPr/>
        </p:nvSpPr>
        <p:spPr>
          <a:xfrm>
            <a:off x="4822700" y="3747640"/>
            <a:ext cx="500908" cy="500908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5965030" y="3971951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2799913" y="3972310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2503579" y="4090649"/>
            <a:ext cx="137389" cy="137389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6423168" y="3976970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3309894" y="3969465"/>
            <a:ext cx="137389" cy="137389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6800928" y="4100872"/>
            <a:ext cx="137389" cy="137389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4097983" y="4004076"/>
            <a:ext cx="250454" cy="250454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6974631" y="3970669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4399206" y="3978724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7607392" y="4027860"/>
            <a:ext cx="137389" cy="137389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6148391" y="3788166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2318009" y="4101156"/>
            <a:ext cx="137389" cy="137389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2" name="椭圆 31"/>
          <p:cNvSpPr/>
          <p:nvPr/>
        </p:nvSpPr>
        <p:spPr>
          <a:xfrm>
            <a:off x="4754005" y="3824263"/>
            <a:ext cx="137389" cy="137389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3453681" y="3916110"/>
            <a:ext cx="322151" cy="322151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4" name="椭圆 33"/>
          <p:cNvSpPr/>
          <p:nvPr/>
        </p:nvSpPr>
        <p:spPr>
          <a:xfrm>
            <a:off x="5323608" y="3968847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5" name="椭圆 34"/>
          <p:cNvSpPr/>
          <p:nvPr/>
        </p:nvSpPr>
        <p:spPr>
          <a:xfrm>
            <a:off x="1454517" y="3972180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6" name="椭圆 35"/>
          <p:cNvSpPr/>
          <p:nvPr/>
        </p:nvSpPr>
        <p:spPr>
          <a:xfrm>
            <a:off x="1169307" y="4103412"/>
            <a:ext cx="137389" cy="137389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7" name="椭圆 36"/>
          <p:cNvSpPr/>
          <p:nvPr/>
        </p:nvSpPr>
        <p:spPr>
          <a:xfrm>
            <a:off x="3019999" y="3788909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1938294" y="4025243"/>
            <a:ext cx="137389" cy="137389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6441140" y="3831458"/>
            <a:ext cx="137389" cy="137389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0" name="椭圆 39"/>
          <p:cNvSpPr/>
          <p:nvPr/>
        </p:nvSpPr>
        <p:spPr>
          <a:xfrm>
            <a:off x="7978110" y="3962886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3029853" y="1794457"/>
            <a:ext cx="33970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 smtClean="0">
                <a:solidFill>
                  <a:srgbClr val="002060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华文行楷" pitchFamily="2" charset="-122"/>
                <a:ea typeface="华文行楷" pitchFamily="2" charset="-122"/>
              </a:rPr>
              <a:t>餐饮后台管理</a:t>
            </a:r>
            <a:r>
              <a:rPr lang="en-US" altLang="zh-CN" sz="3200" dirty="0" smtClean="0">
                <a:solidFill>
                  <a:srgbClr val="002060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方正综艺简体" panose="03000509000000000000" pitchFamily="65" charset="-122"/>
                <a:ea typeface="方正综艺简体" panose="03000509000000000000" pitchFamily="65" charset="-122"/>
              </a:rPr>
              <a:t>PPT</a:t>
            </a:r>
            <a:endParaRPr lang="zh-CN" altLang="en-US" sz="3200" dirty="0">
              <a:solidFill>
                <a:srgbClr val="002060"/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方正综艺简体" panose="03000509000000000000" pitchFamily="65" charset="-122"/>
              <a:ea typeface="方正综艺简体" panose="03000509000000000000" pitchFamily="65" charset="-122"/>
            </a:endParaRPr>
          </a:p>
        </p:txBody>
      </p:sp>
      <p:grpSp>
        <p:nvGrpSpPr>
          <p:cNvPr id="45" name="组合 44"/>
          <p:cNvGrpSpPr/>
          <p:nvPr/>
        </p:nvGrpSpPr>
        <p:grpSpPr>
          <a:xfrm>
            <a:off x="333162" y="289393"/>
            <a:ext cx="845906" cy="845906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6" name="同心圆 4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47" name="椭圆 46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</p:grpSp>
      <p:pic>
        <p:nvPicPr>
          <p:cNvPr id="48" name="图片 4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545" y="433449"/>
            <a:ext cx="634629" cy="59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740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6511 -0.74143 L -3.61111E-6 4.43312E-6 " pathEditMode="relative" rAng="0" ptsTypes="AA">
                                      <p:cBhvr>
                                        <p:cTn id="11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264" y="37071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8142 -0.76365 L 4.72222E-6 -2.95588E-6 " pathEditMode="relative" rAng="0" ptsTypes="AA">
                                      <p:cBhvr>
                                        <p:cTn id="13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9080" y="3819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1900"/>
                            </p:stCondLst>
                            <p:childTnLst>
                              <p:par>
                                <p:cTn id="126" presetID="2" presetClass="entr" presetSubtype="9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0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椭圆 30"/>
          <p:cNvSpPr/>
          <p:nvPr/>
        </p:nvSpPr>
        <p:spPr>
          <a:xfrm>
            <a:off x="4575050" y="3747640"/>
            <a:ext cx="500908" cy="500908"/>
          </a:xfrm>
          <a:prstGeom prst="ellipse">
            <a:avLst/>
          </a:prstGeom>
          <a:solidFill>
            <a:srgbClr val="163A5A"/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2" name="椭圆 31"/>
          <p:cNvSpPr/>
          <p:nvPr/>
        </p:nvSpPr>
        <p:spPr>
          <a:xfrm>
            <a:off x="5717380" y="3971951"/>
            <a:ext cx="274777" cy="274777"/>
          </a:xfrm>
          <a:prstGeom prst="ellipse">
            <a:avLst/>
          </a:prstGeom>
          <a:solidFill>
            <a:srgbClr val="163A5A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2552263" y="3972310"/>
            <a:ext cx="274777" cy="274777"/>
          </a:xfrm>
          <a:prstGeom prst="ellipse">
            <a:avLst/>
          </a:prstGeom>
          <a:solidFill>
            <a:srgbClr val="163A5A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4" name="椭圆 33"/>
          <p:cNvSpPr/>
          <p:nvPr/>
        </p:nvSpPr>
        <p:spPr>
          <a:xfrm>
            <a:off x="2255929" y="4090649"/>
            <a:ext cx="137389" cy="137389"/>
          </a:xfrm>
          <a:prstGeom prst="ellipse">
            <a:avLst/>
          </a:prstGeom>
          <a:solidFill>
            <a:srgbClr val="163A5A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5" name="椭圆 34"/>
          <p:cNvSpPr/>
          <p:nvPr/>
        </p:nvSpPr>
        <p:spPr>
          <a:xfrm>
            <a:off x="6175518" y="3976970"/>
            <a:ext cx="274777" cy="274777"/>
          </a:xfrm>
          <a:prstGeom prst="ellipse">
            <a:avLst/>
          </a:prstGeom>
          <a:solidFill>
            <a:srgbClr val="163A5A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6" name="椭圆 35"/>
          <p:cNvSpPr/>
          <p:nvPr/>
        </p:nvSpPr>
        <p:spPr>
          <a:xfrm>
            <a:off x="3062244" y="3969465"/>
            <a:ext cx="137389" cy="137389"/>
          </a:xfrm>
          <a:prstGeom prst="ellipse">
            <a:avLst/>
          </a:prstGeom>
          <a:solidFill>
            <a:srgbClr val="163A5A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7" name="椭圆 36"/>
          <p:cNvSpPr/>
          <p:nvPr/>
        </p:nvSpPr>
        <p:spPr>
          <a:xfrm>
            <a:off x="6553278" y="4100872"/>
            <a:ext cx="137389" cy="137389"/>
          </a:xfrm>
          <a:prstGeom prst="ellipse">
            <a:avLst/>
          </a:prstGeom>
          <a:solidFill>
            <a:srgbClr val="163A5A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3850333" y="4004076"/>
            <a:ext cx="250454" cy="250454"/>
          </a:xfrm>
          <a:prstGeom prst="ellipse">
            <a:avLst/>
          </a:prstGeom>
          <a:solidFill>
            <a:srgbClr val="163A5A"/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6726981" y="3970669"/>
            <a:ext cx="274777" cy="274777"/>
          </a:xfrm>
          <a:prstGeom prst="ellipse">
            <a:avLst/>
          </a:prstGeom>
          <a:solidFill>
            <a:srgbClr val="163A5A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0" name="椭圆 39"/>
          <p:cNvSpPr/>
          <p:nvPr/>
        </p:nvSpPr>
        <p:spPr>
          <a:xfrm>
            <a:off x="4151556" y="3978724"/>
            <a:ext cx="274777" cy="274777"/>
          </a:xfrm>
          <a:prstGeom prst="ellipse">
            <a:avLst/>
          </a:prstGeom>
          <a:solidFill>
            <a:srgbClr val="163A5A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1" name="椭圆 40"/>
          <p:cNvSpPr/>
          <p:nvPr/>
        </p:nvSpPr>
        <p:spPr>
          <a:xfrm>
            <a:off x="7359742" y="4027860"/>
            <a:ext cx="137389" cy="137389"/>
          </a:xfrm>
          <a:prstGeom prst="ellipse">
            <a:avLst/>
          </a:prstGeom>
          <a:solidFill>
            <a:srgbClr val="163A5A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5900741" y="3788166"/>
            <a:ext cx="274777" cy="274777"/>
          </a:xfrm>
          <a:prstGeom prst="ellipse">
            <a:avLst/>
          </a:prstGeom>
          <a:solidFill>
            <a:srgbClr val="163A5A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2070359" y="4101156"/>
            <a:ext cx="137389" cy="137389"/>
          </a:xfrm>
          <a:prstGeom prst="ellipse">
            <a:avLst/>
          </a:prstGeom>
          <a:solidFill>
            <a:srgbClr val="163A5A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4" name="椭圆 43"/>
          <p:cNvSpPr/>
          <p:nvPr/>
        </p:nvSpPr>
        <p:spPr>
          <a:xfrm>
            <a:off x="4506355" y="3824263"/>
            <a:ext cx="137389" cy="137389"/>
          </a:xfrm>
          <a:prstGeom prst="ellipse">
            <a:avLst/>
          </a:prstGeom>
          <a:solidFill>
            <a:srgbClr val="163A5A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5" name="椭圆 44"/>
          <p:cNvSpPr/>
          <p:nvPr/>
        </p:nvSpPr>
        <p:spPr>
          <a:xfrm>
            <a:off x="3206031" y="3916110"/>
            <a:ext cx="322151" cy="322151"/>
          </a:xfrm>
          <a:prstGeom prst="ellipse">
            <a:avLst/>
          </a:prstGeom>
          <a:solidFill>
            <a:srgbClr val="163A5A"/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6" name="椭圆 45"/>
          <p:cNvSpPr/>
          <p:nvPr/>
        </p:nvSpPr>
        <p:spPr>
          <a:xfrm>
            <a:off x="5075958" y="3968847"/>
            <a:ext cx="274777" cy="274777"/>
          </a:xfrm>
          <a:prstGeom prst="ellipse">
            <a:avLst/>
          </a:prstGeom>
          <a:solidFill>
            <a:srgbClr val="163A5A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7" name="椭圆 46"/>
          <p:cNvSpPr/>
          <p:nvPr/>
        </p:nvSpPr>
        <p:spPr>
          <a:xfrm>
            <a:off x="1206867" y="3972180"/>
            <a:ext cx="274777" cy="274777"/>
          </a:xfrm>
          <a:prstGeom prst="ellipse">
            <a:avLst/>
          </a:prstGeom>
          <a:solidFill>
            <a:srgbClr val="163A5A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8" name="椭圆 47"/>
          <p:cNvSpPr/>
          <p:nvPr/>
        </p:nvSpPr>
        <p:spPr>
          <a:xfrm>
            <a:off x="921657" y="4103412"/>
            <a:ext cx="137389" cy="137389"/>
          </a:xfrm>
          <a:prstGeom prst="ellipse">
            <a:avLst/>
          </a:prstGeom>
          <a:solidFill>
            <a:srgbClr val="163A5A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9" name="椭圆 48"/>
          <p:cNvSpPr/>
          <p:nvPr/>
        </p:nvSpPr>
        <p:spPr>
          <a:xfrm>
            <a:off x="2772349" y="3788909"/>
            <a:ext cx="274777" cy="274777"/>
          </a:xfrm>
          <a:prstGeom prst="ellipse">
            <a:avLst/>
          </a:prstGeom>
          <a:solidFill>
            <a:srgbClr val="163A5A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0" name="椭圆 49"/>
          <p:cNvSpPr/>
          <p:nvPr/>
        </p:nvSpPr>
        <p:spPr>
          <a:xfrm>
            <a:off x="1690644" y="4025243"/>
            <a:ext cx="137389" cy="137389"/>
          </a:xfrm>
          <a:prstGeom prst="ellipse">
            <a:avLst/>
          </a:prstGeom>
          <a:solidFill>
            <a:srgbClr val="163A5A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1" name="椭圆 50"/>
          <p:cNvSpPr/>
          <p:nvPr/>
        </p:nvSpPr>
        <p:spPr>
          <a:xfrm>
            <a:off x="6193490" y="3831458"/>
            <a:ext cx="137389" cy="137389"/>
          </a:xfrm>
          <a:prstGeom prst="ellipse">
            <a:avLst/>
          </a:prstGeom>
          <a:solidFill>
            <a:srgbClr val="163A5A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椭圆 51"/>
          <p:cNvSpPr/>
          <p:nvPr/>
        </p:nvSpPr>
        <p:spPr>
          <a:xfrm>
            <a:off x="7730460" y="3962886"/>
            <a:ext cx="274777" cy="274777"/>
          </a:xfrm>
          <a:prstGeom prst="ellipse">
            <a:avLst/>
          </a:prstGeom>
          <a:solidFill>
            <a:srgbClr val="163A5A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grpSp>
        <p:nvGrpSpPr>
          <p:cNvPr id="60" name="组合 59"/>
          <p:cNvGrpSpPr/>
          <p:nvPr/>
        </p:nvGrpSpPr>
        <p:grpSpPr>
          <a:xfrm>
            <a:off x="1264428" y="1152525"/>
            <a:ext cx="6847285" cy="2795588"/>
            <a:chOff x="1264428" y="1152525"/>
            <a:chExt cx="6847285" cy="2795588"/>
          </a:xfrm>
        </p:grpSpPr>
        <p:sp>
          <p:nvSpPr>
            <p:cNvPr id="8" name="圆角矩形 7"/>
            <p:cNvSpPr/>
            <p:nvPr/>
          </p:nvSpPr>
          <p:spPr bwMode="auto">
            <a:xfrm>
              <a:off x="1264428" y="1152525"/>
              <a:ext cx="6847285" cy="2795588"/>
            </a:xfrm>
            <a:prstGeom prst="roundRect">
              <a:avLst>
                <a:gd name="adj" fmla="val 9960"/>
              </a:avLst>
            </a:prstGeom>
            <a:gradFill flip="none" rotWithShape="1">
              <a:gsLst>
                <a:gs pos="0">
                  <a:schemeClr val="bg1"/>
                </a:gs>
                <a:gs pos="100000">
                  <a:srgbClr val="E0E0E0"/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279400" dist="2540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9" name="圆角矩形 8"/>
            <p:cNvSpPr/>
            <p:nvPr/>
          </p:nvSpPr>
          <p:spPr bwMode="auto">
            <a:xfrm>
              <a:off x="1473978" y="1362076"/>
              <a:ext cx="6428185" cy="2306241"/>
            </a:xfrm>
            <a:prstGeom prst="roundRect">
              <a:avLst>
                <a:gd name="adj" fmla="val 11474"/>
              </a:avLst>
            </a:prstGeom>
            <a:gradFill flip="none" rotWithShape="1">
              <a:gsLst>
                <a:gs pos="0">
                  <a:schemeClr val="bg1"/>
                </a:gs>
                <a:gs pos="100000">
                  <a:srgbClr val="DDDEDD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</p:grpSp>
      <p:sp>
        <p:nvSpPr>
          <p:cNvPr id="10" name="TextBox 28"/>
          <p:cNvSpPr txBox="1"/>
          <p:nvPr/>
        </p:nvSpPr>
        <p:spPr bwMode="auto">
          <a:xfrm>
            <a:off x="1556639" y="2275797"/>
            <a:ext cx="1677591" cy="955646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600" b="1" kern="0" dirty="0" smtClean="0">
                <a:ln w="18415" cmpd="sng">
                  <a:noFill/>
                  <a:prstDash val="solid"/>
                </a:ln>
                <a:solidFill>
                  <a:srgbClr val="163A5A"/>
                </a:solidFill>
                <a:latin typeface="方正大黑简体" panose="02010601030101010101" pitchFamily="2" charset="-122"/>
                <a:ea typeface="方正大黑简体" panose="02010601030101010101" pitchFamily="2" charset="-122"/>
              </a:rPr>
              <a:t>项目</a:t>
            </a:r>
            <a:endParaRPr lang="en-US" altLang="zh-CN" sz="3600" b="1" kern="0" dirty="0" smtClean="0">
              <a:ln w="18415" cmpd="sng">
                <a:noFill/>
                <a:prstDash val="solid"/>
              </a:ln>
              <a:solidFill>
                <a:srgbClr val="163A5A"/>
              </a:solidFill>
              <a:latin typeface="方正大黑简体" panose="02010601030101010101" pitchFamily="2" charset="-122"/>
              <a:ea typeface="方正大黑简体" panose="02010601030101010101" pitchFamily="2" charset="-122"/>
            </a:endParaRPr>
          </a:p>
          <a:p>
            <a:pPr algn="ctr" fontAlgn="auto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600" b="1" kern="0" dirty="0" smtClean="0">
                <a:ln w="18415" cmpd="sng">
                  <a:noFill/>
                  <a:prstDash val="solid"/>
                </a:ln>
                <a:solidFill>
                  <a:srgbClr val="163A5A"/>
                </a:solidFill>
                <a:latin typeface="方正大黑简体" panose="02010601030101010101" pitchFamily="2" charset="-122"/>
                <a:ea typeface="方正大黑简体" panose="02010601030101010101" pitchFamily="2" charset="-122"/>
              </a:rPr>
              <a:t>简介</a:t>
            </a:r>
            <a:endParaRPr lang="zh-CN" altLang="en-US" sz="3600" b="1" kern="0" dirty="0">
              <a:ln w="18415" cmpd="sng">
                <a:noFill/>
                <a:prstDash val="solid"/>
              </a:ln>
              <a:solidFill>
                <a:srgbClr val="163A5A"/>
              </a:solidFill>
              <a:latin typeface="方正大黑简体" panose="02010601030101010101" pitchFamily="2" charset="-122"/>
              <a:ea typeface="方正大黑简体" panose="02010601030101010101" pitchFamily="2" charset="-122"/>
            </a:endParaRPr>
          </a:p>
        </p:txBody>
      </p:sp>
      <p:cxnSp>
        <p:nvCxnSpPr>
          <p:cNvPr id="12" name="直接连接符 11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椭圆 12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项目</a:t>
            </a:r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简介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362589" y="1857821"/>
            <a:ext cx="404621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       本项目为餐饮后台管理系统</a:t>
            </a:r>
            <a:r>
              <a:rPr lang="en-US" altLang="zh-CN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PC</a:t>
            </a: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端</a:t>
            </a:r>
            <a:r>
              <a:rPr lang="zh-CN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，随信息技术的发展，当代的餐饮业也需要一个后台管理系统对相关人事，会员，原料等进行协助管理，本系统旨在帮助用户分类管理营业所需的各个事项，让用户能够简单方便的管理业务。</a:t>
            </a: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本系统模块包括：用户登录，</a:t>
            </a:r>
            <a:r>
              <a:rPr lang="zh-CN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人事管理</a:t>
            </a: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，会员管理</a:t>
            </a:r>
            <a:r>
              <a:rPr lang="zh-CN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，商品管理，</a:t>
            </a: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订单管理，库存</a:t>
            </a:r>
            <a:r>
              <a:rPr lang="zh-CN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管理</a:t>
            </a: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，成本管理</a:t>
            </a:r>
            <a:r>
              <a:rPr lang="zh-CN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。</a:t>
            </a:r>
            <a:endParaRPr lang="en-US" altLang="zh-CN" sz="1200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      </a:t>
            </a:r>
            <a:r>
              <a:rPr lang="zh-CN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突出技术有：</a:t>
            </a:r>
            <a:r>
              <a:rPr lang="en-US" altLang="zh-CN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vueJs</a:t>
            </a: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框架；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Router</a:t>
            </a: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页面跳转；</a:t>
            </a:r>
            <a:r>
              <a:rPr lang="en-US" altLang="zh-CN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Vuex</a:t>
            </a: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数据共享 </a:t>
            </a:r>
            <a:r>
              <a:rPr lang="zh-CN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。</a:t>
            </a:r>
            <a:endParaRPr lang="en-US" altLang="zh-CN" sz="120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325205" y="981075"/>
            <a:ext cx="1565482" cy="209550"/>
          </a:xfrm>
          <a:custGeom>
            <a:avLst/>
            <a:gdLst>
              <a:gd name="connsiteX0" fmla="*/ 0 w 1565482"/>
              <a:gd name="connsiteY0" fmla="*/ 0 h 247650"/>
              <a:gd name="connsiteX1" fmla="*/ 1565482 w 1565482"/>
              <a:gd name="connsiteY1" fmla="*/ 0 h 247650"/>
              <a:gd name="connsiteX2" fmla="*/ 1565482 w 1565482"/>
              <a:gd name="connsiteY2" fmla="*/ 247650 h 247650"/>
              <a:gd name="connsiteX3" fmla="*/ 0 w 1565482"/>
              <a:gd name="connsiteY3" fmla="*/ 247650 h 247650"/>
              <a:gd name="connsiteX4" fmla="*/ 0 w 1565482"/>
              <a:gd name="connsiteY4" fmla="*/ 0 h 247650"/>
              <a:gd name="connsiteX0-1" fmla="*/ 0 w 1565482"/>
              <a:gd name="connsiteY0-2" fmla="*/ 0 h 247650"/>
              <a:gd name="connsiteX1-3" fmla="*/ 1298782 w 1565482"/>
              <a:gd name="connsiteY1-4" fmla="*/ 0 h 247650"/>
              <a:gd name="connsiteX2-5" fmla="*/ 1565482 w 1565482"/>
              <a:gd name="connsiteY2-6" fmla="*/ 247650 h 247650"/>
              <a:gd name="connsiteX3-7" fmla="*/ 0 w 1565482"/>
              <a:gd name="connsiteY3-8" fmla="*/ 247650 h 247650"/>
              <a:gd name="connsiteX4-9" fmla="*/ 0 w 1565482"/>
              <a:gd name="connsiteY4-10" fmla="*/ 0 h 2476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565482" h="247650">
                <a:moveTo>
                  <a:pt x="0" y="0"/>
                </a:moveTo>
                <a:lnTo>
                  <a:pt x="1298782" y="0"/>
                </a:lnTo>
                <a:lnTo>
                  <a:pt x="1565482" y="247650"/>
                </a:lnTo>
                <a:lnTo>
                  <a:pt x="0" y="247650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248617" y="990600"/>
            <a:ext cx="1370758" cy="1028700"/>
          </a:xfrm>
          <a:custGeom>
            <a:avLst/>
            <a:gdLst>
              <a:gd name="connsiteX0" fmla="*/ 0 w 1323133"/>
              <a:gd name="connsiteY0" fmla="*/ 0 h 1198669"/>
              <a:gd name="connsiteX1" fmla="*/ 1323133 w 1323133"/>
              <a:gd name="connsiteY1" fmla="*/ 0 h 1198669"/>
              <a:gd name="connsiteX2" fmla="*/ 1323133 w 1323133"/>
              <a:gd name="connsiteY2" fmla="*/ 1198669 h 1198669"/>
              <a:gd name="connsiteX3" fmla="*/ 0 w 1323133"/>
              <a:gd name="connsiteY3" fmla="*/ 1198669 h 1198669"/>
              <a:gd name="connsiteX4" fmla="*/ 0 w 1323133"/>
              <a:gd name="connsiteY4" fmla="*/ 0 h 1198669"/>
              <a:gd name="connsiteX0-1" fmla="*/ 0 w 1323133"/>
              <a:gd name="connsiteY0-2" fmla="*/ 0 h 1198669"/>
              <a:gd name="connsiteX1-3" fmla="*/ 1323133 w 1323133"/>
              <a:gd name="connsiteY1-4" fmla="*/ 0 h 1198669"/>
              <a:gd name="connsiteX2-5" fmla="*/ 1085008 w 1323133"/>
              <a:gd name="connsiteY2-6" fmla="*/ 817669 h 1198669"/>
              <a:gd name="connsiteX3-7" fmla="*/ 0 w 1323133"/>
              <a:gd name="connsiteY3-8" fmla="*/ 1198669 h 1198669"/>
              <a:gd name="connsiteX4-9" fmla="*/ 0 w 1323133"/>
              <a:gd name="connsiteY4-10" fmla="*/ 0 h 1198669"/>
              <a:gd name="connsiteX0-11" fmla="*/ 47625 w 1370758"/>
              <a:gd name="connsiteY0-12" fmla="*/ 0 h 827194"/>
              <a:gd name="connsiteX1-13" fmla="*/ 1370758 w 1370758"/>
              <a:gd name="connsiteY1-14" fmla="*/ 0 h 827194"/>
              <a:gd name="connsiteX2-15" fmla="*/ 1132633 w 1370758"/>
              <a:gd name="connsiteY2-16" fmla="*/ 817669 h 827194"/>
              <a:gd name="connsiteX3-17" fmla="*/ 0 w 1370758"/>
              <a:gd name="connsiteY3-18" fmla="*/ 827194 h 827194"/>
              <a:gd name="connsiteX4-19" fmla="*/ 47625 w 1370758"/>
              <a:gd name="connsiteY4-20" fmla="*/ 0 h 827194"/>
              <a:gd name="connsiteX0-21" fmla="*/ 47625 w 1370758"/>
              <a:gd name="connsiteY0-22" fmla="*/ 0 h 836719"/>
              <a:gd name="connsiteX1-23" fmla="*/ 1370758 w 1370758"/>
              <a:gd name="connsiteY1-24" fmla="*/ 0 h 836719"/>
              <a:gd name="connsiteX2-25" fmla="*/ 875458 w 1370758"/>
              <a:gd name="connsiteY2-26" fmla="*/ 836719 h 836719"/>
              <a:gd name="connsiteX3-27" fmla="*/ 0 w 1370758"/>
              <a:gd name="connsiteY3-28" fmla="*/ 827194 h 836719"/>
              <a:gd name="connsiteX4-29" fmla="*/ 47625 w 1370758"/>
              <a:gd name="connsiteY4-30" fmla="*/ 0 h 83671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370758" h="836719">
                <a:moveTo>
                  <a:pt x="47625" y="0"/>
                </a:moveTo>
                <a:lnTo>
                  <a:pt x="1370758" y="0"/>
                </a:lnTo>
                <a:lnTo>
                  <a:pt x="875458" y="836719"/>
                </a:lnTo>
                <a:lnTo>
                  <a:pt x="0" y="827194"/>
                </a:lnTo>
                <a:lnTo>
                  <a:pt x="47625" y="0"/>
                </a:lnTo>
                <a:close/>
              </a:path>
            </a:pathLst>
          </a:custGeom>
          <a:solidFill>
            <a:srgbClr val="163A5A"/>
          </a:solidFill>
          <a:ln>
            <a:noFill/>
          </a:ln>
          <a:effectLst>
            <a:outerShdw blurRad="63500" dist="63500" sx="102000" sy="102000" algn="ctr" rotWithShape="0">
              <a:prstClr val="black">
                <a:alpha val="6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cxnSp>
        <p:nvCxnSpPr>
          <p:cNvPr id="53" name="直接连接符 52"/>
          <p:cNvCxnSpPr/>
          <p:nvPr/>
        </p:nvCxnSpPr>
        <p:spPr>
          <a:xfrm>
            <a:off x="2433486" y="294772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167455" y="4596146"/>
            <a:ext cx="372509" cy="273844"/>
          </a:xfrm>
        </p:spPr>
        <p:txBody>
          <a:bodyPr/>
          <a:lstStyle/>
          <a:p>
            <a:pPr>
              <a:defRPr/>
            </a:pPr>
            <a:fld id="{92482ACF-13B7-4141-A064-0E383F59048D}" type="slidenum">
              <a:rPr lang="zh-CN" altLang="en-US"/>
              <a:t>4</a:t>
            </a:fld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800"/>
                            </p:stCondLst>
                            <p:childTnLst>
                              <p:par>
                                <p:cTn id="3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300"/>
                            </p:stCondLst>
                            <p:childTnLst>
                              <p:par>
                                <p:cTn id="3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8" dur="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4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10" grpId="0"/>
      <p:bldP spid="13" grpId="0" animBg="1"/>
      <p:bldP spid="14" grpId="0"/>
      <p:bldP spid="17" grpId="0"/>
      <p:bldP spid="2" grpId="0" animBg="1"/>
      <p:bldP spid="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接连接符 7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椭圆 8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小组分工</a:t>
            </a:r>
            <a:endParaRPr lang="zh-CN" altLang="en-US" sz="2000" spc="300" dirty="0"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pic>
        <p:nvPicPr>
          <p:cNvPr id="2052" name="Picture 4" descr="F:\东软\Vue.js\FoodsManage\文档\2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7314" y="696383"/>
            <a:ext cx="1676400" cy="196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 descr="F:\东软\Vue.js\FoodsManage\文档\3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6349" y="2700338"/>
            <a:ext cx="955675" cy="1184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5" descr="F:\东软\Vue.js\FoodsManage\文档\3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2825" y="2700338"/>
            <a:ext cx="955675" cy="1184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5" descr="F:\东软\Vue.js\FoodsManage\文档\3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7961" y="2700337"/>
            <a:ext cx="955675" cy="1184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5" descr="F:\东软\Vue.js\FoodsManage\文档\3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8520" y="2700338"/>
            <a:ext cx="955675" cy="1184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5" descr="F:\东软\Vue.js\FoodsManage\文档\3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639" y="2700338"/>
            <a:ext cx="955675" cy="1184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 Box 16"/>
          <p:cNvSpPr txBox="1">
            <a:spLocks noChangeArrowheads="1"/>
          </p:cNvSpPr>
          <p:nvPr/>
        </p:nvSpPr>
        <p:spPr bwMode="auto">
          <a:xfrm>
            <a:off x="2068455" y="1640101"/>
            <a:ext cx="954107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2000" b="1" dirty="0" smtClean="0">
                <a:solidFill>
                  <a:schemeClr val="bg1"/>
                </a:solidFill>
                <a:ea typeface="微软雅黑" panose="020B0503020204020204" pitchFamily="34" charset="-122"/>
              </a:rPr>
              <a:t>李安妮</a:t>
            </a:r>
            <a:endParaRPr lang="zh-CN" altLang="en-US" sz="2000" b="1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pPr algn="ctr"/>
            <a:r>
              <a:rPr lang="zh-CN" altLang="en-US" sz="1600" dirty="0">
                <a:solidFill>
                  <a:schemeClr val="bg1"/>
                </a:solidFill>
                <a:ea typeface="微软雅黑" panose="020B0503020204020204" pitchFamily="34" charset="-122"/>
              </a:rPr>
              <a:t>组长</a:t>
            </a:r>
          </a:p>
        </p:txBody>
      </p:sp>
      <p:sp>
        <p:nvSpPr>
          <p:cNvPr id="21" name="Text Box 16"/>
          <p:cNvSpPr txBox="1">
            <a:spLocks noChangeArrowheads="1"/>
          </p:cNvSpPr>
          <p:nvPr/>
        </p:nvSpPr>
        <p:spPr bwMode="auto">
          <a:xfrm>
            <a:off x="868623" y="3206439"/>
            <a:ext cx="723275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1400" b="1" dirty="0" smtClean="0">
                <a:solidFill>
                  <a:schemeClr val="bg1"/>
                </a:solidFill>
                <a:ea typeface="微软雅黑" panose="020B0503020204020204" pitchFamily="34" charset="-122"/>
              </a:rPr>
              <a:t>彭子圆</a:t>
            </a:r>
            <a:endParaRPr lang="zh-CN" altLang="en-US" sz="1400" b="1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pPr algn="ctr"/>
            <a:r>
              <a:rPr lang="zh-CN" altLang="en-US" sz="1100" dirty="0" smtClean="0">
                <a:solidFill>
                  <a:schemeClr val="bg1"/>
                </a:solidFill>
                <a:ea typeface="微软雅黑" panose="020B0503020204020204" pitchFamily="34" charset="-122"/>
              </a:rPr>
              <a:t>组员</a:t>
            </a:r>
            <a:endParaRPr lang="zh-CN" altLang="en-US" sz="1100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22" name="Text Box 16"/>
          <p:cNvSpPr txBox="1">
            <a:spLocks noChangeArrowheads="1"/>
          </p:cNvSpPr>
          <p:nvPr/>
        </p:nvSpPr>
        <p:spPr bwMode="auto">
          <a:xfrm>
            <a:off x="2474718" y="3206439"/>
            <a:ext cx="723276" cy="477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1400" b="1" dirty="0">
                <a:solidFill>
                  <a:schemeClr val="bg1"/>
                </a:solidFill>
                <a:ea typeface="微软雅黑" panose="020B0503020204020204" pitchFamily="34" charset="-122"/>
              </a:rPr>
              <a:t>陈思渌</a:t>
            </a:r>
          </a:p>
          <a:p>
            <a:pPr algn="ctr"/>
            <a:r>
              <a:rPr lang="zh-CN" altLang="en-US" sz="1100" dirty="0" smtClean="0">
                <a:solidFill>
                  <a:schemeClr val="bg1"/>
                </a:solidFill>
                <a:ea typeface="微软雅黑" panose="020B0503020204020204" pitchFamily="34" charset="-122"/>
              </a:rPr>
              <a:t>组员</a:t>
            </a:r>
            <a:endParaRPr lang="zh-CN" altLang="en-US" sz="1100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23" name="Text Box 16"/>
          <p:cNvSpPr txBox="1">
            <a:spLocks noChangeArrowheads="1"/>
          </p:cNvSpPr>
          <p:nvPr/>
        </p:nvSpPr>
        <p:spPr bwMode="auto">
          <a:xfrm>
            <a:off x="4163885" y="3206439"/>
            <a:ext cx="583814" cy="477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1400" b="1" dirty="0" smtClean="0">
                <a:solidFill>
                  <a:schemeClr val="bg1"/>
                </a:solidFill>
                <a:ea typeface="微软雅黑" panose="020B0503020204020204" pitchFamily="34" charset="-122"/>
              </a:rPr>
              <a:t>丁 苗</a:t>
            </a:r>
            <a:endParaRPr lang="zh-CN" altLang="en-US" sz="1400" b="1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pPr algn="ctr"/>
            <a:r>
              <a:rPr lang="zh-CN" altLang="en-US" sz="1100" dirty="0" smtClean="0">
                <a:solidFill>
                  <a:schemeClr val="bg1"/>
                </a:solidFill>
                <a:ea typeface="微软雅黑" panose="020B0503020204020204" pitchFamily="34" charset="-122"/>
              </a:rPr>
              <a:t>组员</a:t>
            </a:r>
            <a:endParaRPr lang="zh-CN" altLang="en-US" sz="1100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24" name="Text Box 16"/>
          <p:cNvSpPr txBox="1">
            <a:spLocks noChangeArrowheads="1"/>
          </p:cNvSpPr>
          <p:nvPr/>
        </p:nvSpPr>
        <p:spPr bwMode="auto">
          <a:xfrm>
            <a:off x="5819024" y="3206439"/>
            <a:ext cx="723275" cy="477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1400" b="1" dirty="0" smtClean="0">
                <a:solidFill>
                  <a:schemeClr val="bg1"/>
                </a:solidFill>
                <a:ea typeface="微软雅黑" panose="020B0503020204020204" pitchFamily="34" charset="-122"/>
              </a:rPr>
              <a:t>何青杏</a:t>
            </a:r>
            <a:endParaRPr lang="zh-CN" altLang="en-US" sz="1400" b="1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pPr algn="ctr"/>
            <a:r>
              <a:rPr lang="zh-CN" altLang="en-US" sz="1100" dirty="0" smtClean="0">
                <a:solidFill>
                  <a:schemeClr val="bg1"/>
                </a:solidFill>
                <a:ea typeface="微软雅黑" panose="020B0503020204020204" pitchFamily="34" charset="-122"/>
              </a:rPr>
              <a:t>组员</a:t>
            </a:r>
            <a:endParaRPr lang="zh-CN" altLang="en-US" sz="1100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25" name="Text Box 16"/>
          <p:cNvSpPr txBox="1">
            <a:spLocks noChangeArrowheads="1"/>
          </p:cNvSpPr>
          <p:nvPr/>
        </p:nvSpPr>
        <p:spPr bwMode="auto">
          <a:xfrm>
            <a:off x="7512547" y="3215678"/>
            <a:ext cx="723276" cy="477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1400" b="1" dirty="0" smtClean="0">
                <a:solidFill>
                  <a:schemeClr val="bg1"/>
                </a:solidFill>
                <a:ea typeface="微软雅黑" panose="020B0503020204020204" pitchFamily="34" charset="-122"/>
              </a:rPr>
              <a:t>许浩林</a:t>
            </a:r>
            <a:endParaRPr lang="zh-CN" altLang="en-US" sz="1400" b="1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pPr algn="ctr"/>
            <a:r>
              <a:rPr lang="zh-CN" altLang="en-US" sz="1100" dirty="0" smtClean="0">
                <a:solidFill>
                  <a:schemeClr val="bg1"/>
                </a:solidFill>
                <a:ea typeface="微软雅黑" panose="020B0503020204020204" pitchFamily="34" charset="-122"/>
              </a:rPr>
              <a:t>组员</a:t>
            </a:r>
            <a:endParaRPr lang="zh-CN" altLang="en-US" sz="1100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21044" y="3889892"/>
            <a:ext cx="141843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 smtClean="0">
                <a:latin typeface="+mn-ea"/>
              </a:rPr>
              <a:t>人事管理</a:t>
            </a:r>
            <a:r>
              <a:rPr lang="zh-CN" altLang="en-US" sz="1400" dirty="0">
                <a:latin typeface="+mn-ea"/>
              </a:rPr>
              <a:t>布局</a:t>
            </a:r>
            <a:r>
              <a:rPr lang="zh-CN" altLang="en-US" sz="1400" dirty="0" smtClean="0">
                <a:latin typeface="+mn-ea"/>
              </a:rPr>
              <a:t>及相关功能</a:t>
            </a:r>
            <a:endParaRPr lang="en-US" altLang="zh-CN" sz="1400" dirty="0" smtClean="0">
              <a:latin typeface="+mn-ea"/>
            </a:endParaRPr>
          </a:p>
          <a:p>
            <a:pPr algn="ctr"/>
            <a:r>
              <a:rPr lang="zh-CN" altLang="en-US" sz="1400" dirty="0">
                <a:latin typeface="+mn-ea"/>
              </a:rPr>
              <a:t>系统</a:t>
            </a:r>
            <a:r>
              <a:rPr lang="zh-CN" altLang="en-US" sz="1400" dirty="0" smtClean="0">
                <a:latin typeface="+mn-ea"/>
              </a:rPr>
              <a:t>说明</a:t>
            </a:r>
            <a:endParaRPr lang="zh-CN" altLang="en-US" sz="1400" dirty="0">
              <a:latin typeface="+mn-ea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763583" y="3884610"/>
            <a:ext cx="138442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>
                <a:latin typeface="+mn-ea"/>
              </a:rPr>
              <a:t>商品管理布局及相关功能</a:t>
            </a:r>
            <a:endParaRPr lang="en-US" altLang="zh-CN" sz="1400" dirty="0">
              <a:latin typeface="+mn-ea"/>
            </a:endParaRPr>
          </a:p>
          <a:p>
            <a:pPr algn="ctr"/>
            <a:r>
              <a:rPr lang="zh-CN" altLang="en-US" sz="1400" dirty="0" smtClean="0">
                <a:latin typeface="+mn-ea"/>
              </a:rPr>
              <a:t>首页、面包屑</a:t>
            </a:r>
            <a:endParaRPr lang="en-US" altLang="zh-CN" sz="1400" dirty="0">
              <a:latin typeface="+mn-ea"/>
            </a:endParaRPr>
          </a:p>
          <a:p>
            <a:pPr algn="ctr"/>
            <a:r>
              <a:rPr lang="zh-CN" altLang="en-US" sz="1400" dirty="0">
                <a:latin typeface="+mn-ea"/>
              </a:rPr>
              <a:t>部分</a:t>
            </a:r>
            <a:r>
              <a:rPr lang="en-US" altLang="zh-CN" sz="1400" dirty="0" smtClean="0">
                <a:latin typeface="+mn-ea"/>
              </a:rPr>
              <a:t>PPT</a:t>
            </a:r>
          </a:p>
          <a:p>
            <a:pPr algn="ctr"/>
            <a:r>
              <a:rPr lang="zh-CN" altLang="en-US" sz="1400" dirty="0" smtClean="0">
                <a:latin typeface="+mn-ea"/>
              </a:rPr>
              <a:t>换肤</a:t>
            </a:r>
            <a:endParaRPr lang="zh-CN" altLang="en-US" sz="1400" dirty="0">
              <a:latin typeface="+mn-ea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497243" y="3884611"/>
            <a:ext cx="136683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>
                <a:latin typeface="+mn-ea"/>
              </a:rPr>
              <a:t>库存</a:t>
            </a:r>
            <a:r>
              <a:rPr lang="zh-CN" altLang="en-US" sz="1400" dirty="0" smtClean="0">
                <a:latin typeface="+mn-ea"/>
              </a:rPr>
              <a:t>管理</a:t>
            </a:r>
            <a:r>
              <a:rPr lang="zh-CN" altLang="en-US" sz="1400" dirty="0">
                <a:latin typeface="+mn-ea"/>
              </a:rPr>
              <a:t>布局</a:t>
            </a:r>
            <a:r>
              <a:rPr lang="zh-CN" altLang="en-US" sz="1400" dirty="0" smtClean="0">
                <a:latin typeface="+mn-ea"/>
              </a:rPr>
              <a:t>及</a:t>
            </a:r>
            <a:r>
              <a:rPr lang="zh-CN" altLang="en-US" sz="1400" dirty="0">
                <a:latin typeface="+mn-ea"/>
              </a:rPr>
              <a:t>相关</a:t>
            </a:r>
            <a:r>
              <a:rPr lang="zh-CN" altLang="en-US" sz="1400" dirty="0" smtClean="0">
                <a:latin typeface="+mn-ea"/>
              </a:rPr>
              <a:t>功能</a:t>
            </a:r>
            <a:endParaRPr lang="en-US" altLang="zh-CN" sz="1400" dirty="0" smtClean="0">
              <a:latin typeface="+mn-ea"/>
            </a:endParaRPr>
          </a:p>
          <a:p>
            <a:pPr algn="ctr"/>
            <a:r>
              <a:rPr lang="zh-CN" altLang="en-US" sz="1400" dirty="0" smtClean="0">
                <a:latin typeface="+mn-ea"/>
              </a:rPr>
              <a:t>部分</a:t>
            </a:r>
            <a:r>
              <a:rPr lang="en-US" altLang="zh-CN" sz="1400" dirty="0" smtClean="0">
                <a:latin typeface="+mn-ea"/>
              </a:rPr>
              <a:t>PPT</a:t>
            </a:r>
            <a:endParaRPr lang="zh-CN" altLang="en-US" sz="1400" dirty="0">
              <a:latin typeface="+mn-ea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190767" y="3889892"/>
            <a:ext cx="13668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>
                <a:latin typeface="+mn-ea"/>
              </a:rPr>
              <a:t>成本</a:t>
            </a:r>
            <a:r>
              <a:rPr lang="zh-CN" altLang="en-US" sz="1400" dirty="0" smtClean="0">
                <a:latin typeface="+mn-ea"/>
              </a:rPr>
              <a:t>管理</a:t>
            </a:r>
            <a:r>
              <a:rPr lang="zh-CN" altLang="en-US" sz="1400" dirty="0">
                <a:latin typeface="+mn-ea"/>
              </a:rPr>
              <a:t>布局</a:t>
            </a:r>
            <a:r>
              <a:rPr lang="zh-CN" altLang="en-US" sz="1400" dirty="0" smtClean="0">
                <a:latin typeface="+mn-ea"/>
              </a:rPr>
              <a:t>及</a:t>
            </a:r>
            <a:r>
              <a:rPr lang="zh-CN" altLang="en-US" sz="1400" dirty="0">
                <a:latin typeface="+mn-ea"/>
              </a:rPr>
              <a:t>相关功能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28364" y="3884611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zh-CN" altLang="en-US" sz="1400" b="1" dirty="0" smtClean="0">
                <a:solidFill>
                  <a:schemeClr val="tx2">
                    <a:lumMod val="75000"/>
                  </a:schemeClr>
                </a:solidFill>
                <a:latin typeface="华文楷体" pitchFamily="2" charset="-122"/>
                <a:ea typeface="华文楷体" pitchFamily="2" charset="-122"/>
              </a:rPr>
              <a:t>负责：</a:t>
            </a:r>
            <a:endParaRPr lang="zh-CN" altLang="en-US" sz="1400" b="1" dirty="0">
              <a:solidFill>
                <a:schemeClr val="tx2">
                  <a:lumMod val="75000"/>
                </a:schemeClr>
              </a:solidFill>
              <a:latin typeface="华文楷体" pitchFamily="2" charset="-122"/>
              <a:ea typeface="华文楷体" pitchFamily="2" charset="-122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3543281" y="870478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zh-CN" altLang="en-US" sz="1400" b="1" dirty="0" smtClean="0">
                <a:solidFill>
                  <a:schemeClr val="tx2">
                    <a:lumMod val="75000"/>
                  </a:schemeClr>
                </a:solidFill>
                <a:latin typeface="华文楷体" pitchFamily="2" charset="-122"/>
                <a:ea typeface="华文楷体" pitchFamily="2" charset="-122"/>
              </a:rPr>
              <a:t>负责：</a:t>
            </a:r>
            <a:endParaRPr lang="zh-CN" altLang="en-US" sz="1400" b="1" dirty="0">
              <a:solidFill>
                <a:schemeClr val="tx2">
                  <a:lumMod val="75000"/>
                </a:schemeClr>
              </a:solidFill>
              <a:latin typeface="华文楷体" pitchFamily="2" charset="-122"/>
              <a:ea typeface="华文楷体" pitchFamily="2" charset="-122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192775" y="3889892"/>
            <a:ext cx="128716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>
                <a:latin typeface="+mn-ea"/>
              </a:rPr>
              <a:t>会员</a:t>
            </a:r>
            <a:r>
              <a:rPr lang="zh-CN" altLang="en-US" sz="1400" dirty="0" smtClean="0">
                <a:latin typeface="+mn-ea"/>
              </a:rPr>
              <a:t>管理</a:t>
            </a:r>
            <a:r>
              <a:rPr lang="zh-CN" altLang="en-US" sz="1400" dirty="0">
                <a:latin typeface="+mn-ea"/>
              </a:rPr>
              <a:t>布局</a:t>
            </a:r>
            <a:r>
              <a:rPr lang="zh-CN" altLang="en-US" sz="1400" dirty="0" smtClean="0">
                <a:latin typeface="+mn-ea"/>
              </a:rPr>
              <a:t>及</a:t>
            </a:r>
            <a:r>
              <a:rPr lang="zh-CN" altLang="en-US" sz="1400" dirty="0">
                <a:latin typeface="+mn-ea"/>
              </a:rPr>
              <a:t>相关</a:t>
            </a:r>
            <a:r>
              <a:rPr lang="zh-CN" altLang="en-US" sz="1400" dirty="0" smtClean="0">
                <a:latin typeface="+mn-ea"/>
              </a:rPr>
              <a:t>功能</a:t>
            </a:r>
            <a:endParaRPr lang="en-US" altLang="zh-CN" sz="1400" dirty="0" smtClean="0">
              <a:latin typeface="+mn-ea"/>
            </a:endParaRPr>
          </a:p>
          <a:p>
            <a:pPr algn="ctr"/>
            <a:r>
              <a:rPr lang="zh-CN" altLang="en-US" sz="1400" dirty="0">
                <a:latin typeface="+mn-ea"/>
              </a:rPr>
              <a:t>个人</a:t>
            </a:r>
            <a:r>
              <a:rPr lang="zh-CN" altLang="en-US" sz="1400" dirty="0" smtClean="0">
                <a:latin typeface="+mn-ea"/>
              </a:rPr>
              <a:t>信息布局</a:t>
            </a:r>
            <a:endParaRPr lang="en-US" altLang="zh-CN" sz="1400" dirty="0" smtClean="0">
              <a:latin typeface="+mn-ea"/>
            </a:endParaRPr>
          </a:p>
          <a:p>
            <a:pPr algn="ctr"/>
            <a:r>
              <a:rPr lang="en-US" altLang="zh-CN" sz="1400" dirty="0" smtClean="0">
                <a:latin typeface="+mn-ea"/>
              </a:rPr>
              <a:t>PPT</a:t>
            </a:r>
            <a:endParaRPr lang="zh-CN" altLang="en-US" sz="1400" dirty="0">
              <a:latin typeface="+mn-ea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4353399" y="870895"/>
            <a:ext cx="399862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latin typeface="+mn-ea"/>
              </a:rPr>
              <a:t>登录、</a:t>
            </a:r>
            <a:r>
              <a:rPr lang="zh-CN" altLang="en-US" sz="1400" dirty="0">
                <a:latin typeface="+mn-ea"/>
              </a:rPr>
              <a:t>注销</a:t>
            </a:r>
            <a:r>
              <a:rPr lang="zh-CN" altLang="en-US" sz="1400" dirty="0" smtClean="0">
                <a:latin typeface="+mn-ea"/>
              </a:rPr>
              <a:t>；</a:t>
            </a:r>
            <a:endParaRPr lang="en-US" altLang="zh-CN" sz="1400" dirty="0" smtClean="0">
              <a:latin typeface="+mn-ea"/>
            </a:endParaRPr>
          </a:p>
          <a:p>
            <a:r>
              <a:rPr lang="zh-CN" altLang="en-US" sz="1400" dirty="0" smtClean="0">
                <a:latin typeface="+mn-ea"/>
              </a:rPr>
              <a:t>首页</a:t>
            </a:r>
            <a:r>
              <a:rPr lang="zh-CN" altLang="en-US" sz="1400" dirty="0">
                <a:latin typeface="+mn-ea"/>
              </a:rPr>
              <a:t>、</a:t>
            </a:r>
            <a:r>
              <a:rPr lang="zh-CN" altLang="en-US" sz="1400" dirty="0" smtClean="0">
                <a:latin typeface="+mn-ea"/>
              </a:rPr>
              <a:t>面包屑，搭建框架；</a:t>
            </a:r>
            <a:endParaRPr lang="en-US" altLang="zh-CN" sz="1400" dirty="0" smtClean="0">
              <a:latin typeface="+mn-ea"/>
            </a:endParaRPr>
          </a:p>
          <a:p>
            <a:r>
              <a:rPr lang="zh-CN" altLang="en-US" sz="1400" dirty="0">
                <a:latin typeface="+mn-ea"/>
              </a:rPr>
              <a:t>订单</a:t>
            </a:r>
            <a:r>
              <a:rPr lang="zh-CN" altLang="en-US" sz="1400" dirty="0" smtClean="0">
                <a:latin typeface="+mn-ea"/>
              </a:rPr>
              <a:t>管理</a:t>
            </a:r>
            <a:r>
              <a:rPr lang="zh-CN" altLang="en-US" sz="1400" dirty="0">
                <a:latin typeface="+mn-ea"/>
              </a:rPr>
              <a:t>布局</a:t>
            </a:r>
            <a:r>
              <a:rPr lang="zh-CN" altLang="en-US" sz="1400" dirty="0" smtClean="0">
                <a:latin typeface="+mn-ea"/>
              </a:rPr>
              <a:t>及</a:t>
            </a:r>
            <a:r>
              <a:rPr lang="zh-CN" altLang="en-US" sz="1400" dirty="0">
                <a:latin typeface="+mn-ea"/>
              </a:rPr>
              <a:t>相关功能；</a:t>
            </a:r>
            <a:endParaRPr lang="en-US" altLang="zh-CN" sz="1400" dirty="0" smtClean="0">
              <a:latin typeface="+mn-ea"/>
            </a:endParaRPr>
          </a:p>
          <a:p>
            <a:r>
              <a:rPr lang="zh-CN" altLang="en-US" sz="1400" dirty="0" smtClean="0">
                <a:latin typeface="+mn-ea"/>
              </a:rPr>
              <a:t>个人信息页面；</a:t>
            </a:r>
            <a:endParaRPr lang="en-US" altLang="zh-CN" sz="1400" dirty="0" smtClean="0">
              <a:latin typeface="+mn-ea"/>
            </a:endParaRPr>
          </a:p>
          <a:p>
            <a:r>
              <a:rPr lang="zh-CN" altLang="en-US" sz="1400" dirty="0" smtClean="0">
                <a:latin typeface="+mn-ea"/>
              </a:rPr>
              <a:t>合并项目；</a:t>
            </a:r>
            <a:endParaRPr lang="en-US" altLang="zh-CN" sz="1400" dirty="0" smtClean="0">
              <a:latin typeface="+mn-ea"/>
            </a:endParaRPr>
          </a:p>
          <a:p>
            <a:r>
              <a:rPr lang="zh-CN" altLang="en-US" sz="1400" dirty="0">
                <a:latin typeface="+mn-ea"/>
              </a:rPr>
              <a:t>写</a:t>
            </a:r>
            <a:r>
              <a:rPr lang="zh-CN" altLang="en-US" sz="1400" dirty="0" smtClean="0">
                <a:latin typeface="+mn-ea"/>
              </a:rPr>
              <a:t>文档</a:t>
            </a:r>
            <a:endParaRPr lang="en-US" altLang="zh-CN" sz="1400" dirty="0" smtClean="0">
              <a:latin typeface="+mn-ea"/>
            </a:endParaRPr>
          </a:p>
        </p:txBody>
      </p:sp>
      <p:cxnSp>
        <p:nvCxnSpPr>
          <p:cNvPr id="36" name="直接连接符 35"/>
          <p:cNvCxnSpPr/>
          <p:nvPr/>
        </p:nvCxnSpPr>
        <p:spPr>
          <a:xfrm>
            <a:off x="2433486" y="294772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167455" y="4596146"/>
            <a:ext cx="372509" cy="273844"/>
          </a:xfrm>
        </p:spPr>
        <p:txBody>
          <a:bodyPr/>
          <a:lstStyle/>
          <a:p>
            <a:pPr>
              <a:defRPr/>
            </a:pPr>
            <a:fld id="{92482ACF-13B7-4141-A064-0E383F59048D}" type="slidenum">
              <a:rPr lang="zh-CN" altLang="en-US"/>
              <a:t>5</a:t>
            </a:fld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800"/>
                            </p:stCondLst>
                            <p:childTnLst>
                              <p:par>
                                <p:cTn id="17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0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400"/>
                            </p:stCondLst>
                            <p:childTnLst>
                              <p:par>
                                <p:cTn id="58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3900"/>
                            </p:stCondLst>
                            <p:childTnLst>
                              <p:par>
                                <p:cTn id="6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  <p:bldP spid="20" grpId="0" bldLvl="0"/>
      <p:bldP spid="20" grpId="1" bldLvl="0"/>
      <p:bldP spid="21" grpId="0" bldLvl="0"/>
      <p:bldP spid="21" grpId="1" bldLvl="0"/>
      <p:bldP spid="22" grpId="0" bldLvl="0"/>
      <p:bldP spid="22" grpId="1" bldLvl="0"/>
      <p:bldP spid="23" grpId="0" bldLvl="0"/>
      <p:bldP spid="23" grpId="1" bldLvl="0"/>
      <p:bldP spid="24" grpId="0" bldLvl="0"/>
      <p:bldP spid="24" grpId="1" bldLvl="0"/>
      <p:bldP spid="25" grpId="0" bldLvl="0"/>
      <p:bldP spid="25" grpId="1" bldLvl="0"/>
      <p:bldP spid="2" grpId="0"/>
      <p:bldP spid="28" grpId="0"/>
      <p:bldP spid="29" grpId="0"/>
      <p:bldP spid="30" grpId="0"/>
      <p:bldP spid="26" grpId="0"/>
      <p:bldP spid="31" grpId="0"/>
      <p:bldP spid="34" grpId="0"/>
      <p:bldP spid="3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Box 93"/>
          <p:cNvSpPr txBox="1"/>
          <p:nvPr/>
        </p:nvSpPr>
        <p:spPr>
          <a:xfrm>
            <a:off x="4828355" y="2162071"/>
            <a:ext cx="1569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3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人事管理</a:t>
            </a:r>
            <a:endParaRPr lang="zh-CN" altLang="en-US" sz="2400" spc="300" dirty="0"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4527022" y="2614339"/>
            <a:ext cx="21723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>
                <a:solidFill>
                  <a:srgbClr val="163A5A"/>
                </a:solidFill>
                <a:ea typeface="微软雅黑" panose="020B0503020204020204" pitchFamily="34" charset="-122"/>
              </a:rPr>
              <a:t>Personnel Management</a:t>
            </a:r>
            <a:endParaRPr lang="zh-CN" altLang="en-US" sz="1600" dirty="0">
              <a:solidFill>
                <a:srgbClr val="163A5A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2980431" y="1940247"/>
            <a:ext cx="1301106" cy="1301106"/>
            <a:chOff x="2683251" y="1980687"/>
            <a:chExt cx="1301106" cy="1301106"/>
          </a:xfrm>
          <a:solidFill>
            <a:schemeClr val="tx2">
              <a:lumMod val="50000"/>
            </a:schemeClr>
          </a:solidFill>
          <a:effectLst>
            <a:outerShdw blurRad="2540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88" name="椭圆 87"/>
            <p:cNvSpPr/>
            <p:nvPr/>
          </p:nvSpPr>
          <p:spPr>
            <a:xfrm>
              <a:off x="2683251" y="1980687"/>
              <a:ext cx="1301106" cy="130110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108" name="TextBox 107"/>
            <p:cNvSpPr txBox="1"/>
            <p:nvPr/>
          </p:nvSpPr>
          <p:spPr>
            <a:xfrm>
              <a:off x="3002623" y="2185262"/>
              <a:ext cx="662361" cy="83099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>
                  <a:solidFill>
                    <a:schemeClr val="bg1"/>
                  </a:solidFill>
                  <a:latin typeface="Watford DB" pitchFamily="2" charset="0"/>
                  <a:ea typeface="造字工房劲黑（非商用）常规体" pitchFamily="50" charset="-122"/>
                </a:rPr>
                <a:t>2</a:t>
              </a:r>
              <a:endParaRPr lang="zh-CN" altLang="en-US" sz="4800" dirty="0">
                <a:solidFill>
                  <a:schemeClr val="bg1"/>
                </a:solidFill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cxnSp>
        <p:nvCxnSpPr>
          <p:cNvPr id="38" name="直接连接符 37"/>
          <p:cNvCxnSpPr/>
          <p:nvPr/>
        </p:nvCxnSpPr>
        <p:spPr>
          <a:xfrm flipV="1">
            <a:off x="4572000" y="1940247"/>
            <a:ext cx="0" cy="1301107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3621302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/>
      <p:bldP spid="11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879" y="720254"/>
            <a:ext cx="7648097" cy="40648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50" name="直接连接符 49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椭圆 50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人事管理</a:t>
            </a:r>
            <a:endParaRPr lang="zh-CN" altLang="en-US" sz="2000" spc="300" dirty="0"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cxnSp>
        <p:nvCxnSpPr>
          <p:cNvPr id="65" name="直接连接符 64"/>
          <p:cNvCxnSpPr/>
          <p:nvPr/>
        </p:nvCxnSpPr>
        <p:spPr>
          <a:xfrm>
            <a:off x="2433486" y="294772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167455" y="4596146"/>
            <a:ext cx="372509" cy="273844"/>
          </a:xfrm>
        </p:spPr>
        <p:txBody>
          <a:bodyPr/>
          <a:lstStyle/>
          <a:p>
            <a:pPr>
              <a:defRPr/>
            </a:pPr>
            <a:fld id="{92482ACF-13B7-4141-A064-0E383F59048D}" type="slidenum">
              <a:rPr lang="zh-CN" altLang="en-US"/>
              <a:t>7</a:t>
            </a:fld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7902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3" dur="1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" name="直接连接符 49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椭圆 50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人事管理</a:t>
            </a:r>
            <a:endParaRPr lang="zh-CN" altLang="en-US" sz="2000" spc="300" dirty="0"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cxnSp>
        <p:nvCxnSpPr>
          <p:cNvPr id="65" name="直接连接符 64"/>
          <p:cNvCxnSpPr/>
          <p:nvPr/>
        </p:nvCxnSpPr>
        <p:spPr>
          <a:xfrm>
            <a:off x="2433486" y="294772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167455" y="4596146"/>
            <a:ext cx="372509" cy="273844"/>
          </a:xfrm>
        </p:spPr>
        <p:txBody>
          <a:bodyPr/>
          <a:lstStyle/>
          <a:p>
            <a:pPr>
              <a:defRPr/>
            </a:pPr>
            <a:fld id="{92482ACF-13B7-4141-A064-0E383F59048D}" type="slidenum">
              <a:rPr lang="zh-CN" altLang="en-US"/>
              <a:t>8</a:t>
            </a:fld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257" y="725980"/>
            <a:ext cx="2954435" cy="41567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矩形 8"/>
          <p:cNvSpPr/>
          <p:nvPr/>
        </p:nvSpPr>
        <p:spPr>
          <a:xfrm>
            <a:off x="3545625" y="710175"/>
            <a:ext cx="3435306" cy="23067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defRPr/>
            </a:pPr>
            <a:r>
              <a:rPr lang="zh-CN" altLang="en-US" sz="2000" b="1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表格显示</a:t>
            </a:r>
            <a:endParaRPr lang="en-US" altLang="zh-CN" sz="2000" b="1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 algn="ctr">
              <a:lnSpc>
                <a:spcPct val="90000"/>
              </a:lnSpc>
              <a:defRPr/>
            </a:pPr>
            <a:endParaRPr lang="zh-CN" altLang="en-US" sz="1100" noProof="1" smtClean="0">
              <a:solidFill>
                <a:srgbClr val="777777"/>
              </a:solidFill>
              <a:ea typeface="微软雅黑" panose="020B0503020204020204" pitchFamily="34" charset="-122"/>
            </a:endParaRP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en-US" altLang="zh-CN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json</a:t>
            </a: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数据模拟后端接口显示员工姓名、性别、工号、职位、权限、月薪及</a:t>
            </a: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备注</a:t>
            </a:r>
            <a:endParaRPr lang="en-US" altLang="zh-CN" sz="1400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endParaRPr lang="zh-CN" altLang="en-US" sz="1400" noProof="1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 algn="ctr">
              <a:lnSpc>
                <a:spcPct val="90000"/>
              </a:lnSpc>
              <a:defRPr/>
            </a:pPr>
            <a:r>
              <a:rPr lang="zh-CN" altLang="en-US" sz="2000" b="1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添加员工</a:t>
            </a:r>
            <a:endParaRPr lang="zh-CN" altLang="en-US" sz="1100" noProof="1">
              <a:solidFill>
                <a:srgbClr val="777777"/>
              </a:solidFill>
              <a:ea typeface="微软雅黑" panose="020B0503020204020204" pitchFamily="34" charset="-122"/>
            </a:endParaRP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用</a:t>
            </a:r>
            <a:r>
              <a:rPr lang="en-US" altLang="zh-CN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vuex</a:t>
            </a: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实现子组件间数据的共享，在组件</a:t>
            </a:r>
            <a:r>
              <a:rPr lang="en-US" altLang="zh-CN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A</a:t>
            </a: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添加，将修改状态传到</a:t>
            </a:r>
            <a:r>
              <a:rPr lang="en-US" altLang="zh-CN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vuex</a:t>
            </a: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，再在组件</a:t>
            </a:r>
            <a:r>
              <a:rPr lang="en-US" altLang="zh-CN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B</a:t>
            </a: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中获取显示。</a:t>
            </a:r>
            <a:endParaRPr lang="zh-CN" altLang="en-US" sz="1400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086904" y="3016960"/>
            <a:ext cx="3138204" cy="17420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defRPr/>
            </a:pPr>
            <a:r>
              <a:rPr lang="zh-CN" altLang="en-US" sz="2000" b="1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删除员工</a:t>
            </a:r>
            <a:endParaRPr lang="en-US" altLang="zh-CN" sz="2000" b="1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 algn="ctr">
              <a:lnSpc>
                <a:spcPct val="90000"/>
              </a:lnSpc>
              <a:defRPr/>
            </a:pPr>
            <a:endParaRPr lang="en-US" altLang="zh-CN" sz="2000" b="1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 algn="ctr">
              <a:lnSpc>
                <a:spcPct val="90000"/>
              </a:lnSpc>
              <a:defRPr/>
            </a:pP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点击</a:t>
            </a: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删除按钮，删除对应表格行</a:t>
            </a: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。</a:t>
            </a:r>
            <a:endParaRPr lang="en-US" altLang="zh-CN" sz="1400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 algn="ctr">
              <a:lnSpc>
                <a:spcPct val="90000"/>
              </a:lnSpc>
              <a:defRPr/>
            </a:pPr>
            <a:endParaRPr lang="en-US" altLang="zh-CN" sz="1400" b="1" noProof="1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 algn="ctr">
              <a:lnSpc>
                <a:spcPct val="90000"/>
              </a:lnSpc>
              <a:defRPr/>
            </a:pPr>
            <a:r>
              <a:rPr lang="zh-CN" altLang="en-US" sz="2000" b="1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员工</a:t>
            </a:r>
            <a:r>
              <a:rPr lang="zh-CN" altLang="en-US" sz="2000" b="1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编辑</a:t>
            </a:r>
            <a:endParaRPr lang="zh-CN" altLang="en-US" sz="1100" noProof="1">
              <a:solidFill>
                <a:srgbClr val="777777"/>
              </a:solidFill>
              <a:ea typeface="微软雅黑" panose="020B0503020204020204" pitchFamily="34" charset="-122"/>
            </a:endParaRP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点击编辑弹出编辑框，编辑完成显示在表格内</a:t>
            </a:r>
            <a:endParaRPr lang="zh-CN" altLang="en-US" sz="1400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065100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300"/>
                            </p:stCondLst>
                            <p:childTnLst>
                              <p:par>
                                <p:cTn id="30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2" grpId="0"/>
      <p:bldP spid="9" grpId="0"/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Box 93"/>
          <p:cNvSpPr txBox="1"/>
          <p:nvPr/>
        </p:nvSpPr>
        <p:spPr>
          <a:xfrm>
            <a:off x="4828355" y="2162071"/>
            <a:ext cx="1569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3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会员管理</a:t>
            </a:r>
            <a:endParaRPr lang="zh-CN" altLang="en-US" sz="2400" spc="300" dirty="0"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2980431" y="1940247"/>
            <a:ext cx="1301106" cy="1301106"/>
            <a:chOff x="2683251" y="1980687"/>
            <a:chExt cx="1301106" cy="1301106"/>
          </a:xfrm>
          <a:solidFill>
            <a:schemeClr val="tx2">
              <a:lumMod val="50000"/>
            </a:schemeClr>
          </a:solidFill>
          <a:effectLst>
            <a:outerShdw blurRad="2540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88" name="椭圆 87"/>
            <p:cNvSpPr/>
            <p:nvPr/>
          </p:nvSpPr>
          <p:spPr>
            <a:xfrm>
              <a:off x="2683251" y="1980687"/>
              <a:ext cx="1301106" cy="130110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108" name="TextBox 107"/>
            <p:cNvSpPr txBox="1"/>
            <p:nvPr/>
          </p:nvSpPr>
          <p:spPr>
            <a:xfrm>
              <a:off x="3002623" y="2185262"/>
              <a:ext cx="662361" cy="83099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 smtClean="0">
                  <a:solidFill>
                    <a:schemeClr val="bg1"/>
                  </a:solidFill>
                  <a:latin typeface="Watford DB" pitchFamily="2" charset="0"/>
                  <a:ea typeface="造字工房劲黑（非商用）常规体" pitchFamily="50" charset="-122"/>
                </a:rPr>
                <a:t>3</a:t>
              </a:r>
              <a:endParaRPr lang="zh-CN" altLang="en-US" sz="4800" dirty="0">
                <a:solidFill>
                  <a:schemeClr val="bg1"/>
                </a:solidFill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cxnSp>
        <p:nvCxnSpPr>
          <p:cNvPr id="38" name="直接连接符 37"/>
          <p:cNvCxnSpPr/>
          <p:nvPr/>
        </p:nvCxnSpPr>
        <p:spPr>
          <a:xfrm flipV="1">
            <a:off x="4572000" y="1940247"/>
            <a:ext cx="0" cy="1301107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4578510" y="2607412"/>
            <a:ext cx="20693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>
                <a:solidFill>
                  <a:srgbClr val="163A5A"/>
                </a:solidFill>
                <a:ea typeface="微软雅黑" panose="020B0503020204020204" pitchFamily="34" charset="-122"/>
              </a:rPr>
              <a:t>Member </a:t>
            </a:r>
            <a:r>
              <a:rPr lang="en-US" altLang="zh-CN" sz="1600" dirty="0" smtClean="0">
                <a:solidFill>
                  <a:srgbClr val="163A5A"/>
                </a:solidFill>
                <a:ea typeface="微软雅黑" panose="020B0503020204020204" pitchFamily="34" charset="-122"/>
              </a:rPr>
              <a:t>Management</a:t>
            </a:r>
            <a:endParaRPr lang="zh-CN" altLang="en-US" sz="1600" dirty="0">
              <a:solidFill>
                <a:srgbClr val="163A5A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12467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/>
      <p:bldP spid="8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649</TotalTime>
  <Words>835</Words>
  <Application>Microsoft Office PowerPoint</Application>
  <PresentationFormat>全屏显示(16:9)</PresentationFormat>
  <Paragraphs>263</Paragraphs>
  <Slides>39</Slides>
  <Notes>39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39</vt:i4>
      </vt:variant>
    </vt:vector>
  </HeadingPairs>
  <TitlesOfParts>
    <vt:vector size="54" baseType="lpstr">
      <vt:lpstr>Arial</vt:lpstr>
      <vt:lpstr>宋体</vt:lpstr>
      <vt:lpstr>方正兰亭细黑_GBK</vt:lpstr>
      <vt:lpstr>Calibri</vt:lpstr>
      <vt:lpstr>Watford DB</vt:lpstr>
      <vt:lpstr>Kozuka Gothic Pro R</vt:lpstr>
      <vt:lpstr>华文楷体</vt:lpstr>
      <vt:lpstr>华文行楷</vt:lpstr>
      <vt:lpstr>微软雅黑</vt:lpstr>
      <vt:lpstr>Wingdings</vt:lpstr>
      <vt:lpstr>方正综艺简体</vt:lpstr>
      <vt:lpstr>方正大黑简体</vt:lpstr>
      <vt:lpstr>造字工房劲黑（非商用）常规体</vt:lpstr>
      <vt:lpstr>方正兰亭细黑_GBK_M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www.microsoft.com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</dc:creator>
  <cp:keywords>ppt</cp:keywords>
  <cp:lastModifiedBy>dreamsummit</cp:lastModifiedBy>
  <cp:revision>164</cp:revision>
  <dcterms:created xsi:type="dcterms:W3CDTF">2015-01-22T11:01:00Z</dcterms:created>
  <dcterms:modified xsi:type="dcterms:W3CDTF">2017-08-08T10:59:28Z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2052-10.1.0.5866</vt:lpwstr>
  </property>
</Properties>
</file>

<file path=docProps/thumbnail.jpeg>
</file>